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4"/>
  </p:sldMasterIdLst>
  <p:sldIdLst>
    <p:sldId id="263" r:id="rId5"/>
    <p:sldId id="264" r:id="rId6"/>
    <p:sldId id="267" r:id="rId7"/>
    <p:sldId id="268" r:id="rId8"/>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40FF"/>
    <a:srgbClr val="00FDFF"/>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83029C-98E1-9446-931C-FA6D1FB1215E}" v="34" dt="2019-10-12T15:47:57.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4"/>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a:xfrm>
            <a:off x="1876424" y="5410201"/>
            <a:ext cx="5124886"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a:xfrm>
            <a:off x="9896911" y="5410199"/>
            <a:ext cx="77108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01267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366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670050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21818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322032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530966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894475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191199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22576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03991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49159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37683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28876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81182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6291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07347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5062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10/25/2022</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smtClean="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954662382"/>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GB" sz="2800" dirty="0"/>
              <a:t>How a Computing Lesson should look…</a:t>
            </a:r>
          </a:p>
        </p:txBody>
      </p:sp>
      <p:grpSp>
        <p:nvGrpSpPr>
          <p:cNvPr id="12" name="Group 11"/>
          <p:cNvGrpSpPr/>
          <p:nvPr/>
        </p:nvGrpSpPr>
        <p:grpSpPr>
          <a:xfrm>
            <a:off x="4304983" y="2236835"/>
            <a:ext cx="3683725" cy="2937583"/>
            <a:chOff x="1084217" y="3409406"/>
            <a:chExt cx="3683725" cy="2612571"/>
          </a:xfrm>
        </p:grpSpPr>
        <p:sp>
          <p:nvSpPr>
            <p:cNvPr id="10" name="Arc 9"/>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Isosceles Triangle 10"/>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18" name="Group 17"/>
          <p:cNvGrpSpPr/>
          <p:nvPr/>
        </p:nvGrpSpPr>
        <p:grpSpPr>
          <a:xfrm>
            <a:off x="2134331" y="5107612"/>
            <a:ext cx="3683725" cy="3004389"/>
            <a:chOff x="4782281" y="2078662"/>
            <a:chExt cx="3683725" cy="3004389"/>
          </a:xfrm>
        </p:grpSpPr>
        <p:sp>
          <p:nvSpPr>
            <p:cNvPr id="16" name="Arc 15"/>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Isosceles Triangle 16"/>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9" name="TextBox 18"/>
          <p:cNvSpPr txBox="1"/>
          <p:nvPr/>
        </p:nvSpPr>
        <p:spPr>
          <a:xfrm>
            <a:off x="4159534" y="4800148"/>
            <a:ext cx="2121361" cy="923330"/>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(2) Share LO/Link to</a:t>
            </a:r>
          </a:p>
          <a:p>
            <a:pPr marR="0" lvl="0" algn="l" defTabSz="4572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pathway/Explore, then initial AFL</a:t>
            </a:r>
          </a:p>
        </p:txBody>
      </p:sp>
      <p:sp>
        <p:nvSpPr>
          <p:cNvPr id="20" name="TextBox 19"/>
          <p:cNvSpPr txBox="1"/>
          <p:nvPr/>
        </p:nvSpPr>
        <p:spPr>
          <a:xfrm>
            <a:off x="1428798" y="5943575"/>
            <a:ext cx="5638208" cy="646331"/>
          </a:xfrm>
          <a:prstGeom prst="rect">
            <a:avLst/>
          </a:prstGeom>
          <a:noFill/>
        </p:spPr>
        <p:txBody>
          <a:bodyPr wrap="square" rtlCol="0">
            <a:spAutoFit/>
          </a:bodyPr>
          <a:lstStyle/>
          <a:p>
            <a:pPr marL="342900" lvl="0" indent="-342900">
              <a:buFontTx/>
              <a:buAutoNum type="arabicParenBoth"/>
              <a:defRPr/>
            </a:pPr>
            <a:r>
              <a:rPr lang="en-GB" dirty="0">
                <a:solidFill>
                  <a:prstClr val="white"/>
                </a:solidFill>
              </a:rPr>
              <a:t>Share mantra/context.</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a:p>
            <a:pPr marR="0" lvl="0" algn="l" defTabSz="457200" rtl="0" eaLnBrk="1" fontAlgn="auto" latinLnBrk="0" hangingPunct="1">
              <a:lnSpc>
                <a:spcPct val="100000"/>
              </a:lnSpc>
              <a:spcBef>
                <a:spcPts val="0"/>
              </a:spcBef>
              <a:spcAft>
                <a:spcPts val="0"/>
              </a:spcAft>
              <a:buClrTx/>
              <a:buSzTx/>
              <a:tabLst/>
              <a:defRPr/>
            </a:pPr>
            <a:r>
              <a:rPr lang="en-GB" noProof="0" dirty="0">
                <a:solidFill>
                  <a:prstClr val="white"/>
                </a:solidFill>
                <a:latin typeface="Tw Cen MT" panose="020B0602020104020603"/>
              </a:rPr>
              <a:t>     </a:t>
            </a: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Revisit</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and retrieve to build automaticity.</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221716" y="3565245"/>
            <a:ext cx="194959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(3) Teach/Model/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Use Vocabulary</a:t>
            </a:r>
          </a:p>
        </p:txBody>
      </p:sp>
      <p:sp>
        <p:nvSpPr>
          <p:cNvPr id="39" name="TextBox 38"/>
          <p:cNvSpPr txBox="1"/>
          <p:nvPr/>
        </p:nvSpPr>
        <p:spPr>
          <a:xfrm>
            <a:off x="9243645" y="1677936"/>
            <a:ext cx="19495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(4) Practise/Apply</a:t>
            </a:r>
          </a:p>
        </p:txBody>
      </p:sp>
      <p:sp>
        <p:nvSpPr>
          <p:cNvPr id="40" name="TextBox 39"/>
          <p:cNvSpPr txBox="1"/>
          <p:nvPr/>
        </p:nvSpPr>
        <p:spPr>
          <a:xfrm>
            <a:off x="5547770" y="933641"/>
            <a:ext cx="4040366"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(5) Reflect</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and </a:t>
            </a: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Evaluate</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noProof="0" dirty="0">
                <a:solidFill>
                  <a:prstClr val="white"/>
                </a:solidFill>
                <a:latin typeface="Tw Cen MT" panose="020B0602020104020603"/>
              </a:rPr>
              <a:t>This may be a plenary or mini plenary.</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42" name="Group 41"/>
          <p:cNvGrpSpPr/>
          <p:nvPr/>
        </p:nvGrpSpPr>
        <p:grpSpPr>
          <a:xfrm rot="21434362">
            <a:off x="1118996" y="1082853"/>
            <a:ext cx="4582877" cy="2672159"/>
            <a:chOff x="1224102" y="1262585"/>
            <a:chExt cx="4582877" cy="2672159"/>
          </a:xfrm>
        </p:grpSpPr>
        <p:pic>
          <p:nvPicPr>
            <p:cNvPr id="1026" name="Picture 2" descr="Image result for mouse"/>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2992" b="97929" l="30754" r="69114"/>
                      </a14:imgEffect>
                    </a14:imgLayer>
                  </a14:imgProps>
                </a:ext>
                <a:ext uri="{28A0092B-C50C-407E-A947-70E740481C1C}">
                  <a14:useLocalDpi xmlns:a14="http://schemas.microsoft.com/office/drawing/2010/main" val="0"/>
                </a:ext>
              </a:extLst>
            </a:blip>
            <a:srcRect l="31334" r="31128"/>
            <a:stretch/>
          </p:blipFill>
          <p:spPr bwMode="auto">
            <a:xfrm rot="13131466">
              <a:off x="4321827" y="1262585"/>
              <a:ext cx="1485152" cy="2273864"/>
            </a:xfrm>
            <a:prstGeom prst="rect">
              <a:avLst/>
            </a:prstGeom>
            <a:noFill/>
            <a:extLst>
              <a:ext uri="{909E8E84-426E-40DD-AFC4-6F175D3DCCD1}">
                <a14:hiddenFill xmlns:a14="http://schemas.microsoft.com/office/drawing/2010/main">
                  <a:solidFill>
                    <a:srgbClr val="FFFFFF"/>
                  </a:solidFill>
                </a14:hiddenFill>
              </a:ext>
            </a:extLst>
          </p:spPr>
        </p:pic>
        <p:sp>
          <p:nvSpPr>
            <p:cNvPr id="41" name="Freeform 40"/>
            <p:cNvSpPr/>
            <p:nvPr/>
          </p:nvSpPr>
          <p:spPr>
            <a:xfrm rot="21113117">
              <a:off x="1224102" y="3428645"/>
              <a:ext cx="3242089" cy="506099"/>
            </a:xfrm>
            <a:custGeom>
              <a:avLst/>
              <a:gdLst>
                <a:gd name="connsiteX0" fmla="*/ 0 w 4860758"/>
                <a:gd name="connsiteY0" fmla="*/ 1122948 h 1122948"/>
                <a:gd name="connsiteX1" fmla="*/ 1716505 w 4860758"/>
                <a:gd name="connsiteY1" fmla="*/ 160421 h 1122948"/>
                <a:gd name="connsiteX2" fmla="*/ 3641558 w 4860758"/>
                <a:gd name="connsiteY2" fmla="*/ 818148 h 1122948"/>
                <a:gd name="connsiteX3" fmla="*/ 4860758 w 4860758"/>
                <a:gd name="connsiteY3" fmla="*/ 0 h 1122948"/>
              </a:gdLst>
              <a:ahLst/>
              <a:cxnLst>
                <a:cxn ang="0">
                  <a:pos x="connsiteX0" y="connsiteY0"/>
                </a:cxn>
                <a:cxn ang="0">
                  <a:pos x="connsiteX1" y="connsiteY1"/>
                </a:cxn>
                <a:cxn ang="0">
                  <a:pos x="connsiteX2" y="connsiteY2"/>
                </a:cxn>
                <a:cxn ang="0">
                  <a:pos x="connsiteX3" y="connsiteY3"/>
                </a:cxn>
              </a:cxnLst>
              <a:rect l="l" t="t" r="r" b="b"/>
              <a:pathLst>
                <a:path w="4860758" h="1122948">
                  <a:moveTo>
                    <a:pt x="0" y="1122948"/>
                  </a:moveTo>
                  <a:cubicBezTo>
                    <a:pt x="554789" y="667084"/>
                    <a:pt x="1109579" y="211221"/>
                    <a:pt x="1716505" y="160421"/>
                  </a:cubicBezTo>
                  <a:cubicBezTo>
                    <a:pt x="2323431" y="109621"/>
                    <a:pt x="3117516" y="844885"/>
                    <a:pt x="3641558" y="818148"/>
                  </a:cubicBezTo>
                  <a:cubicBezTo>
                    <a:pt x="4165600" y="791411"/>
                    <a:pt x="4513179" y="395705"/>
                    <a:pt x="4860758"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26" name="TextBox 25"/>
          <p:cNvSpPr txBox="1"/>
          <p:nvPr/>
        </p:nvSpPr>
        <p:spPr>
          <a:xfrm>
            <a:off x="7775649" y="5141469"/>
            <a:ext cx="4204834" cy="1477328"/>
          </a:xfrm>
          <a:prstGeom prst="rect">
            <a:avLst/>
          </a:prstGeom>
          <a:solidFill>
            <a:schemeClr val="bg1">
              <a:lumMod val="75000"/>
              <a:lumOff val="25000"/>
            </a:schemeClr>
          </a:solidFill>
          <a:ln>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olidFill>
                  <a:prstClr val="white"/>
                </a:solidFill>
                <a:latin typeface="Tw Cen MT" panose="020B0602020104020603"/>
              </a:rPr>
              <a:t>All elements taught using this pathway are </a:t>
            </a:r>
            <a:r>
              <a:rPr lang="en-GB" dirty="0">
                <a:solidFill>
                  <a:srgbClr val="00B050"/>
                </a:solidFill>
                <a:latin typeface="Tw Cen MT" panose="020B0602020104020603"/>
              </a:rPr>
              <a:t>components</a:t>
            </a:r>
            <a:r>
              <a:rPr lang="en-GB" dirty="0">
                <a:solidFill>
                  <a:prstClr val="white"/>
                </a:solidFill>
                <a:latin typeface="Tw Cen MT" panose="020B0602020104020603"/>
              </a:rPr>
              <a:t>. They will build up together to create </a:t>
            </a:r>
            <a:r>
              <a:rPr lang="en-GB" dirty="0">
                <a:solidFill>
                  <a:srgbClr val="00B050"/>
                </a:solidFill>
                <a:latin typeface="Tw Cen MT" panose="020B0602020104020603"/>
              </a:rPr>
              <a:t>composites</a:t>
            </a:r>
            <a:r>
              <a:rPr lang="en-GB" dirty="0">
                <a:solidFill>
                  <a:prstClr val="white"/>
                </a:solidFill>
                <a:latin typeface="Tw Cen MT" panose="020B0602020104020603"/>
              </a:rPr>
              <a:t> such as a complete PowerPoint Presentation or a program/application.</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27" name="TextBox 26"/>
          <p:cNvSpPr txBox="1"/>
          <p:nvPr/>
        </p:nvSpPr>
        <p:spPr>
          <a:xfrm>
            <a:off x="7522416" y="2205926"/>
            <a:ext cx="2115190" cy="646331"/>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GB" sz="1800" b="1" i="0" u="none" strike="noStrike" kern="1200" cap="none" spc="0" normalizeH="0" baseline="0" noProof="0" dirty="0">
                <a:ln>
                  <a:noFill/>
                </a:ln>
                <a:effectLst/>
                <a:uLnTx/>
                <a:uFillTx/>
                <a:latin typeface="Tw Cen MT" panose="020B0602020104020603"/>
                <a:ea typeface="+mn-ea"/>
                <a:cs typeface="+mn-cs"/>
              </a:rPr>
              <a:t>AFL throughout</a:t>
            </a:r>
            <a:r>
              <a:rPr kumimoji="0" lang="en-GB" sz="1800" b="1" i="0" u="none" strike="noStrike" kern="1200" cap="none" spc="0" normalizeH="0" noProof="0" dirty="0">
                <a:ln>
                  <a:noFill/>
                </a:ln>
                <a:effectLst/>
                <a:uLnTx/>
                <a:uFillTx/>
                <a:latin typeface="Tw Cen MT" panose="020B0602020104020603"/>
                <a:ea typeface="+mn-ea"/>
                <a:cs typeface="+mn-cs"/>
              </a:rPr>
              <a:t> this cycle.</a:t>
            </a:r>
            <a:endParaRPr kumimoji="0" lang="en-GB" sz="1800" b="1" i="0" u="none" strike="noStrike" kern="1200" cap="none" spc="0" normalizeH="0" baseline="0" noProof="0" dirty="0">
              <a:ln>
                <a:noFill/>
              </a:ln>
              <a:effectLst/>
              <a:uLnTx/>
              <a:uFillTx/>
              <a:latin typeface="Tw Cen MT" panose="020B0602020104020603"/>
              <a:ea typeface="+mn-ea"/>
              <a:cs typeface="+mn-cs"/>
            </a:endParaRPr>
          </a:p>
        </p:txBody>
      </p:sp>
    </p:spTree>
    <p:extLst>
      <p:ext uri="{BB962C8B-B14F-4D97-AF65-F5344CB8AC3E}">
        <p14:creationId xmlns:p14="http://schemas.microsoft.com/office/powerpoint/2010/main" val="203985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8" grpId="0"/>
      <p:bldP spid="39" grpId="0"/>
      <p:bldP spid="40" grpId="0"/>
      <p:bldP spid="26"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12" name="Group 11"/>
          <p:cNvGrpSpPr/>
          <p:nvPr/>
        </p:nvGrpSpPr>
        <p:grpSpPr>
          <a:xfrm rot="599538">
            <a:off x="5281062" y="2489899"/>
            <a:ext cx="2614055" cy="2259875"/>
            <a:chOff x="1084217" y="3409406"/>
            <a:chExt cx="3683725" cy="2612571"/>
          </a:xfrm>
        </p:grpSpPr>
        <p:sp>
          <p:nvSpPr>
            <p:cNvPr id="10" name="Arc 9"/>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Isosceles Triangle 10"/>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18" name="Group 17"/>
          <p:cNvGrpSpPr/>
          <p:nvPr/>
        </p:nvGrpSpPr>
        <p:grpSpPr>
          <a:xfrm rot="21329627">
            <a:off x="2490852" y="4604245"/>
            <a:ext cx="2726427" cy="3004389"/>
            <a:chOff x="4782281" y="2078662"/>
            <a:chExt cx="3683725" cy="3004389"/>
          </a:xfrm>
        </p:grpSpPr>
        <p:sp>
          <p:nvSpPr>
            <p:cNvPr id="16" name="Arc 15"/>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Isosceles Triangle 16"/>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9" name="TextBox 18"/>
          <p:cNvSpPr txBox="1"/>
          <p:nvPr/>
        </p:nvSpPr>
        <p:spPr>
          <a:xfrm>
            <a:off x="3981160" y="4183849"/>
            <a:ext cx="2345827"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(2) Introduce the LO. Let the children attempt to complete the task. Who is already able to do this?</a:t>
            </a:r>
          </a:p>
        </p:txBody>
      </p:sp>
      <p:sp>
        <p:nvSpPr>
          <p:cNvPr id="20" name="TextBox 19"/>
          <p:cNvSpPr txBox="1"/>
          <p:nvPr/>
        </p:nvSpPr>
        <p:spPr>
          <a:xfrm>
            <a:off x="727873" y="5788928"/>
            <a:ext cx="7441889"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(1) This is a Computing lesson.</a:t>
            </a:r>
            <a:r>
              <a:rPr kumimoji="0" lang="en-GB" sz="1400" b="0" i="0" u="none" strike="noStrike" kern="1200" cap="none" spc="0" normalizeH="0" noProof="0" dirty="0">
                <a:ln>
                  <a:noFill/>
                </a:ln>
                <a:solidFill>
                  <a:prstClr val="white"/>
                </a:solidFill>
                <a:effectLst/>
                <a:uLnTx/>
                <a:uFillTx/>
                <a:latin typeface="Tw Cen MT" panose="020B0602020104020603"/>
                <a:ea typeface="+mn-ea"/>
                <a:cs typeface="+mn-cs"/>
              </a:rPr>
              <a:t> </a:t>
            </a: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404363" y="2955550"/>
            <a:ext cx="2166119" cy="116955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(3) Teach how to insert a simple text box and choose a font.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Use the correct terminology e.g. font, format etc.</a:t>
            </a:r>
          </a:p>
        </p:txBody>
      </p:sp>
      <p:sp>
        <p:nvSpPr>
          <p:cNvPr id="39" name="TextBox 38"/>
          <p:cNvSpPr txBox="1"/>
          <p:nvPr/>
        </p:nvSpPr>
        <p:spPr>
          <a:xfrm>
            <a:off x="9503077" y="1443661"/>
            <a:ext cx="2018403"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(4) Allow children to practise the skill and observe/live mark.</a:t>
            </a:r>
          </a:p>
        </p:txBody>
      </p:sp>
      <p:sp>
        <p:nvSpPr>
          <p:cNvPr id="40" name="TextBox 39"/>
          <p:cNvSpPr txBox="1"/>
          <p:nvPr/>
        </p:nvSpPr>
        <p:spPr>
          <a:xfrm>
            <a:off x="6085088" y="964226"/>
            <a:ext cx="2782351"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(5) How can we improve this? Is there an easier way to do this skill?</a:t>
            </a:r>
          </a:p>
        </p:txBody>
      </p:sp>
      <p:grpSp>
        <p:nvGrpSpPr>
          <p:cNvPr id="24" name="Group 23"/>
          <p:cNvGrpSpPr/>
          <p:nvPr/>
        </p:nvGrpSpPr>
        <p:grpSpPr>
          <a:xfrm rot="19739960">
            <a:off x="-167672" y="-277409"/>
            <a:ext cx="3683725" cy="2937583"/>
            <a:chOff x="1084217" y="3409406"/>
            <a:chExt cx="3683725" cy="2612571"/>
          </a:xfrm>
        </p:grpSpPr>
        <p:sp>
          <p:nvSpPr>
            <p:cNvPr id="25" name="Arc 24"/>
            <p:cNvSpPr/>
            <p:nvPr/>
          </p:nvSpPr>
          <p:spPr>
            <a:xfrm>
              <a:off x="1084217" y="3409406"/>
              <a:ext cx="3683725" cy="2612571"/>
            </a:xfrm>
            <a:prstGeom prst="arc">
              <a:avLst>
                <a:gd name="adj1" fmla="val 1094281"/>
                <a:gd name="adj2" fmla="val 5458522"/>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Isosceles Triangle 25"/>
            <p:cNvSpPr/>
            <p:nvPr/>
          </p:nvSpPr>
          <p:spPr>
            <a:xfrm rot="1865600">
              <a:off x="4559158" y="5138785"/>
              <a:ext cx="133612" cy="16494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0" name="TextBox 29"/>
          <p:cNvSpPr txBox="1"/>
          <p:nvPr/>
        </p:nvSpPr>
        <p:spPr>
          <a:xfrm>
            <a:off x="211286" y="1798581"/>
            <a:ext cx="2189156" cy="2862322"/>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the composite</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objective of the lesson,</a:t>
            </a:r>
            <a:r>
              <a:rPr lang="en-GB" dirty="0">
                <a:solidFill>
                  <a:prstClr val="white"/>
                </a:solidFill>
                <a:latin typeface="Tw Cen MT" panose="020B0602020104020603"/>
              </a:rPr>
              <a:t> although it can be used as a component to create an even more complex composite such as a full document or presentation.</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1" name="TextBox 40"/>
          <p:cNvSpPr txBox="1"/>
          <p:nvPr/>
        </p:nvSpPr>
        <p:spPr>
          <a:xfrm>
            <a:off x="9938567" y="4295808"/>
            <a:ext cx="2189156" cy="2308324"/>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a</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component. The children must master this skill and have automaticity of it in order to create composites such as complete presentations.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42" name="Group 41"/>
          <p:cNvGrpSpPr/>
          <p:nvPr/>
        </p:nvGrpSpPr>
        <p:grpSpPr>
          <a:xfrm rot="15042699">
            <a:off x="8611667" y="2512717"/>
            <a:ext cx="2726427" cy="3004389"/>
            <a:chOff x="4782281" y="2078662"/>
            <a:chExt cx="3683725" cy="3004389"/>
          </a:xfrm>
        </p:grpSpPr>
        <p:sp>
          <p:nvSpPr>
            <p:cNvPr id="43" name="Arc 42"/>
            <p:cNvSpPr/>
            <p:nvPr/>
          </p:nvSpPr>
          <p:spPr>
            <a:xfrm>
              <a:off x="4782281" y="2145468"/>
              <a:ext cx="3683725" cy="2937583"/>
            </a:xfrm>
            <a:prstGeom prst="arc">
              <a:avLst>
                <a:gd name="adj1" fmla="val 12119250"/>
                <a:gd name="adj2" fmla="val 16247108"/>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4" name="Isosceles Triangle 43"/>
            <p:cNvSpPr/>
            <p:nvPr/>
          </p:nvSpPr>
          <p:spPr>
            <a:xfrm rot="5764459">
              <a:off x="6656618" y="2052736"/>
              <a:ext cx="133612" cy="18546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Tree>
    <p:extLst>
      <p:ext uri="{BB962C8B-B14F-4D97-AF65-F5344CB8AC3E}">
        <p14:creationId xmlns:p14="http://schemas.microsoft.com/office/powerpoint/2010/main" val="30885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8" grpId="0"/>
      <p:bldP spid="39" grpId="0"/>
      <p:bldP spid="40" grpId="0"/>
      <p:bldP spid="30"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12" name="Group 11"/>
          <p:cNvGrpSpPr/>
          <p:nvPr/>
        </p:nvGrpSpPr>
        <p:grpSpPr>
          <a:xfrm rot="599538">
            <a:off x="5281062" y="2489899"/>
            <a:ext cx="2614055" cy="2259875"/>
            <a:chOff x="1084217" y="3409406"/>
            <a:chExt cx="3683725" cy="2612571"/>
          </a:xfrm>
        </p:grpSpPr>
        <p:sp>
          <p:nvSpPr>
            <p:cNvPr id="10" name="Arc 9"/>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Isosceles Triangle 10"/>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18" name="Group 17"/>
          <p:cNvGrpSpPr/>
          <p:nvPr/>
        </p:nvGrpSpPr>
        <p:grpSpPr>
          <a:xfrm rot="21329627">
            <a:off x="2490852" y="4604245"/>
            <a:ext cx="2726427" cy="3004389"/>
            <a:chOff x="4782281" y="2078662"/>
            <a:chExt cx="3683725" cy="3004389"/>
          </a:xfrm>
        </p:grpSpPr>
        <p:sp>
          <p:nvSpPr>
            <p:cNvPr id="16" name="Arc 15"/>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Isosceles Triangle 16"/>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9" name="TextBox 18"/>
          <p:cNvSpPr txBox="1"/>
          <p:nvPr/>
        </p:nvSpPr>
        <p:spPr>
          <a:xfrm>
            <a:off x="3981160" y="4183849"/>
            <a:ext cx="2345827"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(2) Introduce the LO. Let the children attempt to complete the task. Who is already able to do this?</a:t>
            </a:r>
          </a:p>
        </p:txBody>
      </p:sp>
      <p:sp>
        <p:nvSpPr>
          <p:cNvPr id="20" name="TextBox 19"/>
          <p:cNvSpPr txBox="1"/>
          <p:nvPr/>
        </p:nvSpPr>
        <p:spPr>
          <a:xfrm>
            <a:off x="727873" y="5788928"/>
            <a:ext cx="7441889"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(1) This is a Computing lesson.</a:t>
            </a:r>
            <a:r>
              <a:rPr kumimoji="0" lang="en-GB" sz="1400" b="0" i="0" u="none" strike="noStrike" kern="1200" cap="none" spc="0" normalizeH="0" noProof="0" dirty="0">
                <a:ln>
                  <a:noFill/>
                </a:ln>
                <a:solidFill>
                  <a:prstClr val="white"/>
                </a:solidFill>
                <a:effectLst/>
                <a:uLnTx/>
                <a:uFillTx/>
                <a:latin typeface="Tw Cen MT" panose="020B0602020104020603"/>
                <a:ea typeface="+mn-ea"/>
                <a:cs typeface="+mn-cs"/>
              </a:rPr>
              <a:t> </a:t>
            </a: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404363" y="2955550"/>
            <a:ext cx="2166119" cy="1169551"/>
          </a:xfrm>
          <a:prstGeom prst="rect">
            <a:avLst/>
          </a:prstGeom>
          <a:noFill/>
        </p:spPr>
        <p:txBody>
          <a:bodyPr wrap="square" rtlCol="0">
            <a:spAutoFit/>
          </a:bodyPr>
          <a:lstStyle/>
          <a:p>
            <a:pPr lvl="0" defTabSz="457200">
              <a:defRPr/>
            </a:pPr>
            <a:r>
              <a:rPr lang="en-GB" sz="1400" dirty="0">
                <a:solidFill>
                  <a:prstClr val="white"/>
                </a:solidFill>
              </a:rPr>
              <a:t>(3) Begin to teach colour formatting to children who understand and have demonstrated the previous skill independently.</a:t>
            </a:r>
          </a:p>
        </p:txBody>
      </p:sp>
      <p:sp>
        <p:nvSpPr>
          <p:cNvPr id="39" name="TextBox 38"/>
          <p:cNvSpPr txBox="1"/>
          <p:nvPr/>
        </p:nvSpPr>
        <p:spPr>
          <a:xfrm>
            <a:off x="9503077" y="1443661"/>
            <a:ext cx="2018403" cy="738664"/>
          </a:xfrm>
          <a:prstGeom prst="rect">
            <a:avLst/>
          </a:prstGeom>
          <a:noFill/>
        </p:spPr>
        <p:txBody>
          <a:bodyPr wrap="square" rtlCol="0">
            <a:spAutoFit/>
          </a:bodyPr>
          <a:lstStyle/>
          <a:p>
            <a:pPr lvl="0" defTabSz="457200">
              <a:defRPr/>
            </a:pPr>
            <a:r>
              <a:rPr lang="en-GB" sz="1400" dirty="0">
                <a:solidFill>
                  <a:prstClr val="white"/>
                </a:solidFill>
              </a:rPr>
              <a:t>(4) Allow children to practise the skill and observe/live mark.</a:t>
            </a:r>
          </a:p>
        </p:txBody>
      </p:sp>
      <p:sp>
        <p:nvSpPr>
          <p:cNvPr id="40" name="TextBox 39"/>
          <p:cNvSpPr txBox="1"/>
          <p:nvPr/>
        </p:nvSpPr>
        <p:spPr>
          <a:xfrm>
            <a:off x="5613084" y="964226"/>
            <a:ext cx="3254355" cy="523220"/>
          </a:xfrm>
          <a:prstGeom prst="rect">
            <a:avLst/>
          </a:prstGeom>
          <a:noFill/>
        </p:spPr>
        <p:txBody>
          <a:bodyPr wrap="square" rtlCol="0">
            <a:spAutoFit/>
          </a:bodyPr>
          <a:lstStyle/>
          <a:p>
            <a:pPr lvl="0" defTabSz="457200">
              <a:defRPr/>
            </a:pPr>
            <a:r>
              <a:rPr lang="en-GB" sz="1400" dirty="0">
                <a:solidFill>
                  <a:prstClr val="white"/>
                </a:solidFill>
              </a:rPr>
              <a:t>(5) How can we apply this? Where would you use this skill? What could we do next?</a:t>
            </a:r>
          </a:p>
        </p:txBody>
      </p:sp>
      <p:grpSp>
        <p:nvGrpSpPr>
          <p:cNvPr id="24" name="Group 23"/>
          <p:cNvGrpSpPr/>
          <p:nvPr/>
        </p:nvGrpSpPr>
        <p:grpSpPr>
          <a:xfrm rot="19739960">
            <a:off x="-167672" y="-277409"/>
            <a:ext cx="3683725" cy="2937583"/>
            <a:chOff x="1084217" y="3409406"/>
            <a:chExt cx="3683725" cy="2612571"/>
          </a:xfrm>
        </p:grpSpPr>
        <p:sp>
          <p:nvSpPr>
            <p:cNvPr id="25" name="Arc 24"/>
            <p:cNvSpPr/>
            <p:nvPr/>
          </p:nvSpPr>
          <p:spPr>
            <a:xfrm>
              <a:off x="1084217" y="3409406"/>
              <a:ext cx="3683725" cy="2612571"/>
            </a:xfrm>
            <a:prstGeom prst="arc">
              <a:avLst>
                <a:gd name="adj1" fmla="val 1094281"/>
                <a:gd name="adj2" fmla="val 5458522"/>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Isosceles Triangle 25"/>
            <p:cNvSpPr/>
            <p:nvPr/>
          </p:nvSpPr>
          <p:spPr>
            <a:xfrm rot="1865600">
              <a:off x="4559158" y="5138785"/>
              <a:ext cx="133612" cy="16494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0" name="TextBox 29"/>
          <p:cNvSpPr txBox="1"/>
          <p:nvPr/>
        </p:nvSpPr>
        <p:spPr>
          <a:xfrm>
            <a:off x="211286" y="1798581"/>
            <a:ext cx="2189156" cy="2862322"/>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the composite</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objective of the lesson,</a:t>
            </a:r>
            <a:r>
              <a:rPr lang="en-GB" dirty="0">
                <a:solidFill>
                  <a:prstClr val="white"/>
                </a:solidFill>
                <a:latin typeface="Tw Cen MT" panose="020B0602020104020603"/>
              </a:rPr>
              <a:t> although it can be used as a component to create an even more complex composite such as a full document or presentation.</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1" name="TextBox 40"/>
          <p:cNvSpPr txBox="1"/>
          <p:nvPr/>
        </p:nvSpPr>
        <p:spPr>
          <a:xfrm>
            <a:off x="9938567" y="4295808"/>
            <a:ext cx="2189156" cy="2308324"/>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a</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component. The children must master this skill and have automaticity of it in order to create composites such as complete presentations.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42" name="Group 41"/>
          <p:cNvGrpSpPr/>
          <p:nvPr/>
        </p:nvGrpSpPr>
        <p:grpSpPr>
          <a:xfrm rot="15042699">
            <a:off x="8611667" y="2512717"/>
            <a:ext cx="2726427" cy="3004389"/>
            <a:chOff x="4782281" y="2078662"/>
            <a:chExt cx="3683725" cy="3004389"/>
          </a:xfrm>
        </p:grpSpPr>
        <p:sp>
          <p:nvSpPr>
            <p:cNvPr id="43" name="Arc 42"/>
            <p:cNvSpPr/>
            <p:nvPr/>
          </p:nvSpPr>
          <p:spPr>
            <a:xfrm>
              <a:off x="4782281" y="2145468"/>
              <a:ext cx="3683725" cy="2937583"/>
            </a:xfrm>
            <a:prstGeom prst="arc">
              <a:avLst>
                <a:gd name="adj1" fmla="val 12119250"/>
                <a:gd name="adj2" fmla="val 16247108"/>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4" name="Isosceles Triangle 43"/>
            <p:cNvSpPr/>
            <p:nvPr/>
          </p:nvSpPr>
          <p:spPr>
            <a:xfrm rot="5764459">
              <a:off x="6656618" y="2052736"/>
              <a:ext cx="133612" cy="18546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Tree>
    <p:extLst>
      <p:ext uri="{BB962C8B-B14F-4D97-AF65-F5344CB8AC3E}">
        <p14:creationId xmlns:p14="http://schemas.microsoft.com/office/powerpoint/2010/main" val="32466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8" grpId="0"/>
      <p:bldP spid="39" grpId="0"/>
      <p:bldP spid="40" grpId="0"/>
      <p:bldP spid="30"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12" name="Group 11"/>
          <p:cNvGrpSpPr/>
          <p:nvPr/>
        </p:nvGrpSpPr>
        <p:grpSpPr>
          <a:xfrm rot="599538">
            <a:off x="5281062" y="2489899"/>
            <a:ext cx="2614055" cy="2259875"/>
            <a:chOff x="1084217" y="3409406"/>
            <a:chExt cx="3683725" cy="2612571"/>
          </a:xfrm>
        </p:grpSpPr>
        <p:sp>
          <p:nvSpPr>
            <p:cNvPr id="10" name="Arc 9"/>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Isosceles Triangle 10"/>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18" name="Group 17"/>
          <p:cNvGrpSpPr/>
          <p:nvPr/>
        </p:nvGrpSpPr>
        <p:grpSpPr>
          <a:xfrm rot="21329627">
            <a:off x="2490852" y="4604245"/>
            <a:ext cx="2726427" cy="3004389"/>
            <a:chOff x="4782281" y="2078662"/>
            <a:chExt cx="3683725" cy="3004389"/>
          </a:xfrm>
        </p:grpSpPr>
        <p:sp>
          <p:nvSpPr>
            <p:cNvPr id="16" name="Arc 15"/>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Isosceles Triangle 16"/>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9" name="TextBox 18"/>
          <p:cNvSpPr txBox="1"/>
          <p:nvPr/>
        </p:nvSpPr>
        <p:spPr>
          <a:xfrm>
            <a:off x="3981160" y="4183849"/>
            <a:ext cx="2345827"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(2) Introduce the LO. Let the children attempt to complete the task. Who is already able to do this?</a:t>
            </a:r>
          </a:p>
        </p:txBody>
      </p:sp>
      <p:sp>
        <p:nvSpPr>
          <p:cNvPr id="20" name="TextBox 19"/>
          <p:cNvSpPr txBox="1"/>
          <p:nvPr/>
        </p:nvSpPr>
        <p:spPr>
          <a:xfrm>
            <a:off x="727873" y="5788928"/>
            <a:ext cx="7441889"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(1) This is a Computing lesson.</a:t>
            </a:r>
            <a:r>
              <a:rPr kumimoji="0" lang="en-GB" sz="1400" b="0" i="0" u="none" strike="noStrike" kern="1200" cap="none" spc="0" normalizeH="0" noProof="0" dirty="0">
                <a:ln>
                  <a:noFill/>
                </a:ln>
                <a:solidFill>
                  <a:prstClr val="white"/>
                </a:solidFill>
                <a:effectLst/>
                <a:uLnTx/>
                <a:uFillTx/>
                <a:latin typeface="Tw Cen MT" panose="020B0602020104020603"/>
                <a:ea typeface="+mn-ea"/>
                <a:cs typeface="+mn-cs"/>
              </a:rPr>
              <a:t> </a:t>
            </a:r>
            <a:r>
              <a:rPr kumimoji="0" lang="en-GB" sz="1400" b="0" i="0" u="none" strike="noStrike" kern="1200" cap="none" spc="0" normalizeH="0" baseline="0" noProof="0" dirty="0">
                <a:ln>
                  <a:noFill/>
                </a:ln>
                <a:solidFill>
                  <a:prstClr val="white"/>
                </a:solidFill>
                <a:effectLst/>
                <a:uLnTx/>
                <a:uFillTx/>
                <a:latin typeface="Tw Cen MT" panose="020B0602020104020603"/>
                <a:ea typeface="+mn-ea"/>
                <a:cs typeface="+mn-cs"/>
              </a:rPr>
              <a:t>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512731" y="3709491"/>
            <a:ext cx="2166119" cy="307777"/>
          </a:xfrm>
          <a:prstGeom prst="rect">
            <a:avLst/>
          </a:prstGeom>
          <a:noFill/>
        </p:spPr>
        <p:txBody>
          <a:bodyPr wrap="square" rtlCol="0">
            <a:spAutoFit/>
          </a:bodyPr>
          <a:lstStyle/>
          <a:p>
            <a:pPr lvl="0" defTabSz="457200">
              <a:defRPr/>
            </a:pPr>
            <a:r>
              <a:rPr lang="en-GB" sz="1400" dirty="0">
                <a:solidFill>
                  <a:prstClr val="white"/>
                </a:solidFill>
              </a:rPr>
              <a:t>(3) Next skill.</a:t>
            </a:r>
          </a:p>
        </p:txBody>
      </p:sp>
      <p:sp>
        <p:nvSpPr>
          <p:cNvPr id="39" name="TextBox 38"/>
          <p:cNvSpPr txBox="1"/>
          <p:nvPr/>
        </p:nvSpPr>
        <p:spPr>
          <a:xfrm>
            <a:off x="9503077" y="1443661"/>
            <a:ext cx="2018403" cy="738664"/>
          </a:xfrm>
          <a:prstGeom prst="rect">
            <a:avLst/>
          </a:prstGeom>
          <a:noFill/>
        </p:spPr>
        <p:txBody>
          <a:bodyPr wrap="square" rtlCol="0">
            <a:spAutoFit/>
          </a:bodyPr>
          <a:lstStyle/>
          <a:p>
            <a:pPr lvl="0" defTabSz="457200">
              <a:defRPr/>
            </a:pPr>
            <a:r>
              <a:rPr lang="en-GB" sz="1400" dirty="0">
                <a:solidFill>
                  <a:prstClr val="white"/>
                </a:solidFill>
              </a:rPr>
              <a:t>(4) Allow children to practise the skill and observe/live mark.</a:t>
            </a:r>
          </a:p>
        </p:txBody>
      </p:sp>
      <p:sp>
        <p:nvSpPr>
          <p:cNvPr id="40" name="TextBox 39"/>
          <p:cNvSpPr txBox="1"/>
          <p:nvPr/>
        </p:nvSpPr>
        <p:spPr>
          <a:xfrm>
            <a:off x="5613084" y="964226"/>
            <a:ext cx="3254355" cy="523220"/>
          </a:xfrm>
          <a:prstGeom prst="rect">
            <a:avLst/>
          </a:prstGeom>
          <a:noFill/>
        </p:spPr>
        <p:txBody>
          <a:bodyPr wrap="square" rtlCol="0">
            <a:spAutoFit/>
          </a:bodyPr>
          <a:lstStyle/>
          <a:p>
            <a:pPr lvl="0" defTabSz="457200">
              <a:defRPr/>
            </a:pPr>
            <a:r>
              <a:rPr lang="en-GB" sz="1400" dirty="0">
                <a:solidFill>
                  <a:prstClr val="white"/>
                </a:solidFill>
              </a:rPr>
              <a:t>(5) Which of these skills has been the most useful?</a:t>
            </a:r>
          </a:p>
        </p:txBody>
      </p:sp>
      <p:grpSp>
        <p:nvGrpSpPr>
          <p:cNvPr id="24" name="Group 23"/>
          <p:cNvGrpSpPr/>
          <p:nvPr/>
        </p:nvGrpSpPr>
        <p:grpSpPr>
          <a:xfrm rot="19739960">
            <a:off x="-167672" y="-277409"/>
            <a:ext cx="3683725" cy="2937583"/>
            <a:chOff x="1084217" y="3409406"/>
            <a:chExt cx="3683725" cy="2612571"/>
          </a:xfrm>
        </p:grpSpPr>
        <p:sp>
          <p:nvSpPr>
            <p:cNvPr id="25" name="Arc 24"/>
            <p:cNvSpPr/>
            <p:nvPr/>
          </p:nvSpPr>
          <p:spPr>
            <a:xfrm>
              <a:off x="1084217" y="3409406"/>
              <a:ext cx="3683725" cy="2612571"/>
            </a:xfrm>
            <a:prstGeom prst="arc">
              <a:avLst>
                <a:gd name="adj1" fmla="val 1094281"/>
                <a:gd name="adj2" fmla="val 5458522"/>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Isosceles Triangle 25"/>
            <p:cNvSpPr/>
            <p:nvPr/>
          </p:nvSpPr>
          <p:spPr>
            <a:xfrm rot="1865600">
              <a:off x="4559158" y="5138785"/>
              <a:ext cx="133612" cy="16494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0" name="TextBox 29"/>
          <p:cNvSpPr txBox="1"/>
          <p:nvPr/>
        </p:nvSpPr>
        <p:spPr>
          <a:xfrm>
            <a:off x="211286" y="1798581"/>
            <a:ext cx="2189156" cy="2862322"/>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the composite</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objective of the lesson,</a:t>
            </a:r>
            <a:r>
              <a:rPr lang="en-GB" dirty="0">
                <a:solidFill>
                  <a:prstClr val="white"/>
                </a:solidFill>
                <a:latin typeface="Tw Cen MT" panose="020B0602020104020603"/>
              </a:rPr>
              <a:t> although it can be used as a component to create an even more complex composite such as a full document or presentation.</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1" name="TextBox 40"/>
          <p:cNvSpPr txBox="1"/>
          <p:nvPr/>
        </p:nvSpPr>
        <p:spPr>
          <a:xfrm>
            <a:off x="9938567" y="4295808"/>
            <a:ext cx="2189156" cy="2308324"/>
          </a:xfrm>
          <a:prstGeom prst="rect">
            <a:avLst/>
          </a:prstGeom>
          <a:solidFill>
            <a:schemeClr val="bg1">
              <a:lumMod val="75000"/>
              <a:lumOff val="25000"/>
            </a:schemeClr>
          </a:solidFill>
          <a:ln w="28575">
            <a:solidFill>
              <a:schemeClr val="bg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This is a</a:t>
            </a:r>
            <a:r>
              <a:rPr kumimoji="0" lang="en-GB" sz="1800" b="0" i="0" u="none" strike="noStrike" kern="1200" cap="none" spc="0" normalizeH="0" noProof="0" dirty="0">
                <a:ln>
                  <a:noFill/>
                </a:ln>
                <a:solidFill>
                  <a:prstClr val="white"/>
                </a:solidFill>
                <a:effectLst/>
                <a:uLnTx/>
                <a:uFillTx/>
                <a:latin typeface="Tw Cen MT" panose="020B0602020104020603"/>
                <a:ea typeface="+mn-ea"/>
                <a:cs typeface="+mn-cs"/>
              </a:rPr>
              <a:t> component. The children must master this skill and have automaticity of it in order to create composites such as complete presentations.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42" name="Group 41"/>
          <p:cNvGrpSpPr/>
          <p:nvPr/>
        </p:nvGrpSpPr>
        <p:grpSpPr>
          <a:xfrm rot="15042699">
            <a:off x="8611667" y="2512717"/>
            <a:ext cx="2726427" cy="3004389"/>
            <a:chOff x="4782281" y="2078662"/>
            <a:chExt cx="3683725" cy="3004389"/>
          </a:xfrm>
        </p:grpSpPr>
        <p:sp>
          <p:nvSpPr>
            <p:cNvPr id="43" name="Arc 42"/>
            <p:cNvSpPr/>
            <p:nvPr/>
          </p:nvSpPr>
          <p:spPr>
            <a:xfrm>
              <a:off x="4782281" y="2145468"/>
              <a:ext cx="3683725" cy="2937583"/>
            </a:xfrm>
            <a:prstGeom prst="arc">
              <a:avLst>
                <a:gd name="adj1" fmla="val 12119250"/>
                <a:gd name="adj2" fmla="val 16247108"/>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4" name="Isosceles Triangle 43"/>
            <p:cNvSpPr/>
            <p:nvPr/>
          </p:nvSpPr>
          <p:spPr>
            <a:xfrm rot="5764459">
              <a:off x="6656618" y="2052736"/>
              <a:ext cx="133612" cy="18546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Tree>
    <p:extLst>
      <p:ext uri="{BB962C8B-B14F-4D97-AF65-F5344CB8AC3E}">
        <p14:creationId xmlns:p14="http://schemas.microsoft.com/office/powerpoint/2010/main" val="408790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8" grpId="0"/>
      <p:bldP spid="39" grpId="0"/>
      <p:bldP spid="40" grpId="0"/>
      <p:bldP spid="30" grpId="0" animBg="1"/>
      <p:bldP spid="4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709CB35B477A4DAE8DEAA22A85F5C7" ma:contentTypeVersion="13" ma:contentTypeDescription="Create a new document." ma:contentTypeScope="" ma:versionID="10f81a762e259dc0aad4c79ba2c6e8e8">
  <xsd:schema xmlns:xsd="http://www.w3.org/2001/XMLSchema" xmlns:xs="http://www.w3.org/2001/XMLSchema" xmlns:p="http://schemas.microsoft.com/office/2006/metadata/properties" xmlns:ns2="9c69b175-37d0-4cb5-b482-0c72227ec4ef" xmlns:ns3="4d677972-dbc7-4d51-9aa2-cc9fcd83b5cc" targetNamespace="http://schemas.microsoft.com/office/2006/metadata/properties" ma:root="true" ma:fieldsID="0db5a7f1f15547212f0d71b935af4465" ns2:_="" ns3:_="">
    <xsd:import namespace="9c69b175-37d0-4cb5-b482-0c72227ec4ef"/>
    <xsd:import namespace="4d677972-dbc7-4d51-9aa2-cc9fcd83b5c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9b175-37d0-4cb5-b482-0c72227ec4e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677972-dbc7-4d51-9aa2-cc9fcd83b5c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69b175-37d0-4cb5-b482-0c72227ec4ef">
      <UserInfo>
        <DisplayName/>
        <AccountId xsi:nil="true"/>
        <AccountType/>
      </UserInfo>
    </SharedWithUsers>
    <MediaLengthInSeconds xmlns="4d677972-dbc7-4d51-9aa2-cc9fcd83b5cc" xsi:nil="true"/>
  </documentManagement>
</p:properties>
</file>

<file path=customXml/itemProps1.xml><?xml version="1.0" encoding="utf-8"?>
<ds:datastoreItem xmlns:ds="http://schemas.openxmlformats.org/officeDocument/2006/customXml" ds:itemID="{7547E4E4-DECE-4588-AACC-FEC4E8CB14B9}">
  <ds:schemaRefs>
    <ds:schemaRef ds:uri="http://schemas.microsoft.com/sharepoint/v3/contenttype/forms"/>
  </ds:schemaRefs>
</ds:datastoreItem>
</file>

<file path=customXml/itemProps2.xml><?xml version="1.0" encoding="utf-8"?>
<ds:datastoreItem xmlns:ds="http://schemas.openxmlformats.org/officeDocument/2006/customXml" ds:itemID="{F596F726-8C7B-42A3-A302-F76426F376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9b175-37d0-4cb5-b482-0c72227ec4ef"/>
    <ds:schemaRef ds:uri="4d677972-dbc7-4d51-9aa2-cc9fcd83b5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C90A0B-4631-4009-BDE1-CF9EC3058881}">
  <ds:schemaRefs>
    <ds:schemaRef ds:uri="http://schemas.microsoft.com/office/2006/metadata/properties"/>
    <ds:schemaRef ds:uri="http://schemas.microsoft.com/office/infopath/2007/PartnerControls"/>
    <ds:schemaRef ds:uri="9c69b175-37d0-4cb5-b482-0c72227ec4ef"/>
    <ds:schemaRef ds:uri="4d677972-dbc7-4d51-9aa2-cc9fcd83b5cc"/>
  </ds:schemaRefs>
</ds:datastoreItem>
</file>

<file path=docProps/app.xml><?xml version="1.0" encoding="utf-8"?>
<Properties xmlns="http://schemas.openxmlformats.org/officeDocument/2006/extended-properties" xmlns:vt="http://schemas.openxmlformats.org/officeDocument/2006/docPropsVTypes">
  <Template>TM04033919[[fn=Circuit]]</Template>
  <TotalTime>603</TotalTime>
  <Words>727</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Tw Cen MT</vt:lpstr>
      <vt:lpstr>Circuit</vt:lpstr>
      <vt:lpstr>How a Computing Lesson should look…</vt:lpstr>
      <vt:lpstr>I can insert and format text boxes.</vt:lpstr>
      <vt:lpstr>I can insert and format text boxes.</vt:lpstr>
      <vt:lpstr>I can insert and format text boxes.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Lesson Pathway</dc:title>
  <dc:creator>Anna Mountford</dc:creator>
  <cp:lastModifiedBy>Liz Goodyear</cp:lastModifiedBy>
  <cp:revision>29</cp:revision>
  <cp:lastPrinted>2022-01-11T14:55:23Z</cp:lastPrinted>
  <dcterms:created xsi:type="dcterms:W3CDTF">2019-10-12T14:49:54Z</dcterms:created>
  <dcterms:modified xsi:type="dcterms:W3CDTF">2022-10-25T14:53:09Z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0x0101000A709CB35B477A4DAE8DEAA22A85F5C7</vt:lpwstr>
  </property>
  <property fmtid="{D5CDD505-2E9C-101B-9397-08002B2CF9AE}" pid="3" name="Order">
    <vt:r8>3587000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