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0" r:id="rId4"/>
  </p:sldMasterIdLst>
  <p:sldIdLst>
    <p:sldId id="263" r:id="rId5"/>
    <p:sldId id="264" r:id="rId6"/>
    <p:sldId id="267" r:id="rId7"/>
    <p:sldId id="268" r:id="rId8"/>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40FF"/>
    <a:srgbClr val="00FDFF"/>
    <a:srgbClr val="00F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83029C-98E1-9446-931C-FA6D1FB1215E}" v="34" dt="2019-10-12T15:47:57.2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24"/>
  </p:normalViewPr>
  <p:slideViewPr>
    <p:cSldViewPr snapToGrid="0" snapToObjects="1">
      <p:cViewPr varScale="1">
        <p:scale>
          <a:sx n="86" d="100"/>
          <a:sy n="86" d="100"/>
        </p:scale>
        <p:origin x="53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5" name="Footer Placeholder 4"/>
          <p:cNvSpPr>
            <a:spLocks noGrp="1"/>
          </p:cNvSpPr>
          <p:nvPr>
            <p:ph type="ftr" sz="quarter" idx="11"/>
          </p:nvPr>
        </p:nvSpPr>
        <p:spPr>
          <a:xfrm>
            <a:off x="1876424" y="5410201"/>
            <a:ext cx="5124886"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Slide Number Placeholder 5"/>
          <p:cNvSpPr>
            <a:spLocks noGrp="1"/>
          </p:cNvSpPr>
          <p:nvPr>
            <p:ph type="sldNum" sz="quarter" idx="12"/>
          </p:nvPr>
        </p:nvSpPr>
        <p:spPr>
          <a:xfrm>
            <a:off x="9896911" y="5410199"/>
            <a:ext cx="771089"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012673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53667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670050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21818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322032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530966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894475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1911995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22576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039913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491590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37683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288767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81182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562916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073479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50629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10/25/2022</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all" spc="0" normalizeH="0" baseline="0" noProof="0" dirty="0">
              <a:ln>
                <a:noFill/>
              </a:ln>
              <a:solidFill>
                <a:prstClr val="white">
                  <a:tint val="75000"/>
                </a:prstClr>
              </a:solidFill>
              <a:effectLst/>
              <a:uLnTx/>
              <a:uFillTx/>
              <a:latin typeface="Tw Cen MT" panose="020B0602020104020603"/>
              <a:ea typeface="+mn-ea"/>
              <a:cs typeface="+mn-cs"/>
            </a:endParaRP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white">
                    <a:tint val="75000"/>
                  </a:prstClr>
                </a:solidFill>
                <a:effectLst/>
                <a:uLnTx/>
                <a:uFillTx/>
                <a:latin typeface="Tw Cen MT" panose="020B06020201040206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white">
                  <a:tint val="75000"/>
                </a:prst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954662382"/>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99" y="0"/>
            <a:ext cx="9905998" cy="753082"/>
          </a:xfrm>
        </p:spPr>
        <p:txBody>
          <a:bodyPr>
            <a:normAutofit/>
          </a:bodyPr>
          <a:lstStyle/>
          <a:p>
            <a:r>
              <a:rPr lang="en-GB" sz="2800" dirty="0"/>
              <a:t>How a Computing Lesson should look…</a:t>
            </a:r>
          </a:p>
        </p:txBody>
      </p:sp>
      <p:grpSp>
        <p:nvGrpSpPr>
          <p:cNvPr id="12" name="Group 11"/>
          <p:cNvGrpSpPr/>
          <p:nvPr/>
        </p:nvGrpSpPr>
        <p:grpSpPr>
          <a:xfrm>
            <a:off x="4304983" y="2236835"/>
            <a:ext cx="3683725" cy="2937583"/>
            <a:chOff x="1084217" y="3409406"/>
            <a:chExt cx="3683725" cy="2612571"/>
          </a:xfrm>
        </p:grpSpPr>
        <p:sp>
          <p:nvSpPr>
            <p:cNvPr id="10" name="Arc 9"/>
            <p:cNvSpPr/>
            <p:nvPr/>
          </p:nvSpPr>
          <p:spPr>
            <a:xfrm>
              <a:off x="1084217" y="3409406"/>
              <a:ext cx="3683725" cy="2612571"/>
            </a:xfrm>
            <a:prstGeom prst="arc">
              <a:avLst>
                <a:gd name="adj1" fmla="val 1094281"/>
                <a:gd name="adj2" fmla="val 545852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1" name="Isosceles Triangle 10"/>
            <p:cNvSpPr/>
            <p:nvPr/>
          </p:nvSpPr>
          <p:spPr>
            <a:xfrm rot="1865600">
              <a:off x="4559158" y="5138785"/>
              <a:ext cx="133612" cy="16494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18" name="Group 17"/>
          <p:cNvGrpSpPr/>
          <p:nvPr/>
        </p:nvGrpSpPr>
        <p:grpSpPr>
          <a:xfrm>
            <a:off x="2134331" y="5107612"/>
            <a:ext cx="3683725" cy="3004389"/>
            <a:chOff x="4782281" y="2078662"/>
            <a:chExt cx="3683725" cy="3004389"/>
          </a:xfrm>
        </p:grpSpPr>
        <p:sp>
          <p:nvSpPr>
            <p:cNvPr id="16" name="Arc 15"/>
            <p:cNvSpPr/>
            <p:nvPr/>
          </p:nvSpPr>
          <p:spPr>
            <a:xfrm>
              <a:off x="4782281" y="2145468"/>
              <a:ext cx="3683725" cy="2937583"/>
            </a:xfrm>
            <a:prstGeom prst="arc">
              <a:avLst>
                <a:gd name="adj1" fmla="val 12119250"/>
                <a:gd name="adj2" fmla="val 1624710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7" name="Isosceles Triangle 16"/>
            <p:cNvSpPr/>
            <p:nvPr/>
          </p:nvSpPr>
          <p:spPr>
            <a:xfrm rot="5764459">
              <a:off x="6656618" y="2052736"/>
              <a:ext cx="133612"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19" name="TextBox 18"/>
          <p:cNvSpPr txBox="1"/>
          <p:nvPr/>
        </p:nvSpPr>
        <p:spPr>
          <a:xfrm>
            <a:off x="4159534" y="4800148"/>
            <a:ext cx="2121361" cy="923330"/>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(2) Share LO/Link to</a:t>
            </a:r>
          </a:p>
          <a:p>
            <a:pPr marR="0" lvl="0" algn="l" defTabSz="457200" rtl="0" eaLnBrk="1" fontAlgn="auto" latinLnBrk="0" hangingPunct="1">
              <a:lnSpc>
                <a:spcPct val="100000"/>
              </a:lnSpc>
              <a:spcBef>
                <a:spcPts val="0"/>
              </a:spcBef>
              <a:spcAft>
                <a:spcPts val="0"/>
              </a:spcAft>
              <a:buClrTx/>
              <a:buSzTx/>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pathway/Explore, then initial AFL</a:t>
            </a:r>
          </a:p>
        </p:txBody>
      </p:sp>
      <p:sp>
        <p:nvSpPr>
          <p:cNvPr id="20" name="TextBox 19"/>
          <p:cNvSpPr txBox="1"/>
          <p:nvPr/>
        </p:nvSpPr>
        <p:spPr>
          <a:xfrm>
            <a:off x="1428798" y="5943575"/>
            <a:ext cx="5638208" cy="646331"/>
          </a:xfrm>
          <a:prstGeom prst="rect">
            <a:avLst/>
          </a:prstGeom>
          <a:noFill/>
        </p:spPr>
        <p:txBody>
          <a:bodyPr wrap="square" rtlCol="0">
            <a:spAutoFit/>
          </a:bodyPr>
          <a:lstStyle/>
          <a:p>
            <a:pPr marL="342900" lvl="0" indent="-342900">
              <a:buFontTx/>
              <a:buAutoNum type="arabicParenBoth"/>
              <a:defRPr/>
            </a:pPr>
            <a:r>
              <a:rPr lang="en-GB" dirty="0">
                <a:solidFill>
                  <a:prstClr val="white"/>
                </a:solidFill>
              </a:rPr>
              <a:t>Share mantra/context.</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a:p>
            <a:pPr marR="0" lvl="0" algn="l" defTabSz="457200" rtl="0" eaLnBrk="1" fontAlgn="auto" latinLnBrk="0" hangingPunct="1">
              <a:lnSpc>
                <a:spcPct val="100000"/>
              </a:lnSpc>
              <a:spcBef>
                <a:spcPts val="0"/>
              </a:spcBef>
              <a:spcAft>
                <a:spcPts val="0"/>
              </a:spcAft>
              <a:buClrTx/>
              <a:buSzTx/>
              <a:tabLst/>
              <a:defRPr/>
            </a:pPr>
            <a:r>
              <a:rPr lang="en-GB" noProof="0" dirty="0">
                <a:solidFill>
                  <a:prstClr val="white"/>
                </a:solidFill>
                <a:latin typeface="Tw Cen MT" panose="020B0602020104020603"/>
              </a:rPr>
              <a:t>     </a:t>
            </a: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Revisit</a:t>
            </a:r>
            <a:r>
              <a:rPr kumimoji="0" lang="en-GB" sz="1800" b="0" i="0" u="none" strike="noStrike" kern="1200" cap="none" spc="0" normalizeH="0" noProof="0" dirty="0">
                <a:ln>
                  <a:noFill/>
                </a:ln>
                <a:solidFill>
                  <a:prstClr val="white"/>
                </a:solidFill>
                <a:effectLst/>
                <a:uLnTx/>
                <a:uFillTx/>
                <a:latin typeface="Tw Cen MT" panose="020B0602020104020603"/>
                <a:ea typeface="+mn-ea"/>
                <a:cs typeface="+mn-cs"/>
              </a:rPr>
              <a:t> and retrieve to build automaticity.</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grpSp>
        <p:nvGrpSpPr>
          <p:cNvPr id="31" name="Group 30"/>
          <p:cNvGrpSpPr/>
          <p:nvPr/>
        </p:nvGrpSpPr>
        <p:grpSpPr>
          <a:xfrm rot="873247">
            <a:off x="7036864" y="924918"/>
            <a:ext cx="3293704" cy="3098068"/>
            <a:chOff x="6952933" y="1037927"/>
            <a:chExt cx="3105467" cy="2937583"/>
          </a:xfrm>
        </p:grpSpPr>
        <p:sp>
          <p:nvSpPr>
            <p:cNvPr id="22" name="Arc 21"/>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3" name="Isosceles Triangle 22"/>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32" name="Group 31"/>
          <p:cNvGrpSpPr/>
          <p:nvPr/>
        </p:nvGrpSpPr>
        <p:grpSpPr>
          <a:xfrm rot="15632796">
            <a:off x="7130983" y="682875"/>
            <a:ext cx="3105467" cy="3190392"/>
            <a:chOff x="6952933" y="1037927"/>
            <a:chExt cx="3105467" cy="2937583"/>
          </a:xfrm>
        </p:grpSpPr>
        <p:sp>
          <p:nvSpPr>
            <p:cNvPr id="33" name="Arc 32"/>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4" name="Isosceles Triangle 33"/>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35" name="Group 34"/>
          <p:cNvGrpSpPr/>
          <p:nvPr/>
        </p:nvGrpSpPr>
        <p:grpSpPr>
          <a:xfrm rot="8837007">
            <a:off x="6828419" y="866544"/>
            <a:ext cx="3105467" cy="2937583"/>
            <a:chOff x="6952933" y="1037927"/>
            <a:chExt cx="3105467" cy="2937583"/>
          </a:xfrm>
        </p:grpSpPr>
        <p:sp>
          <p:nvSpPr>
            <p:cNvPr id="36" name="Arc 35"/>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7" name="Isosceles Triangle 36"/>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38" name="TextBox 37"/>
          <p:cNvSpPr txBox="1"/>
          <p:nvPr/>
        </p:nvSpPr>
        <p:spPr>
          <a:xfrm>
            <a:off x="7221716" y="3565245"/>
            <a:ext cx="1949598"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(3) Teach/Model/</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Use Vocabulary</a:t>
            </a:r>
          </a:p>
        </p:txBody>
      </p:sp>
      <p:sp>
        <p:nvSpPr>
          <p:cNvPr id="39" name="TextBox 38"/>
          <p:cNvSpPr txBox="1"/>
          <p:nvPr/>
        </p:nvSpPr>
        <p:spPr>
          <a:xfrm>
            <a:off x="9243645" y="1677936"/>
            <a:ext cx="19495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(4) Practise/Apply</a:t>
            </a:r>
          </a:p>
        </p:txBody>
      </p:sp>
      <p:sp>
        <p:nvSpPr>
          <p:cNvPr id="40" name="TextBox 39"/>
          <p:cNvSpPr txBox="1"/>
          <p:nvPr/>
        </p:nvSpPr>
        <p:spPr>
          <a:xfrm>
            <a:off x="5547770" y="933641"/>
            <a:ext cx="4040366"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(5) Reflect</a:t>
            </a:r>
            <a:r>
              <a:rPr kumimoji="0" lang="en-GB" sz="1800" b="0" i="0" u="none" strike="noStrike" kern="1200" cap="none" spc="0" normalizeH="0" noProof="0" dirty="0">
                <a:ln>
                  <a:noFill/>
                </a:ln>
                <a:solidFill>
                  <a:prstClr val="white"/>
                </a:solidFill>
                <a:effectLst/>
                <a:uLnTx/>
                <a:uFillTx/>
                <a:latin typeface="Tw Cen MT" panose="020B0602020104020603"/>
                <a:ea typeface="+mn-ea"/>
                <a:cs typeface="+mn-cs"/>
              </a:rPr>
              <a:t> and </a:t>
            </a: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Evaluate</a:t>
            </a:r>
          </a:p>
          <a:p>
            <a:pPr marL="0" marR="0" lvl="0" indent="0" algn="ctr" defTabSz="457200" rtl="0" eaLnBrk="1" fontAlgn="auto" latinLnBrk="0" hangingPunct="1">
              <a:lnSpc>
                <a:spcPct val="100000"/>
              </a:lnSpc>
              <a:spcBef>
                <a:spcPts val="0"/>
              </a:spcBef>
              <a:spcAft>
                <a:spcPts val="0"/>
              </a:spcAft>
              <a:buClrTx/>
              <a:buSzTx/>
              <a:buFontTx/>
              <a:buNone/>
              <a:tabLst/>
              <a:defRPr/>
            </a:pPr>
            <a:r>
              <a:rPr lang="en-GB" noProof="0" dirty="0">
                <a:solidFill>
                  <a:prstClr val="white"/>
                </a:solidFill>
                <a:latin typeface="Tw Cen MT" panose="020B0602020104020603"/>
              </a:rPr>
              <a:t>This may be a plenary or mini plenary.</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grpSp>
        <p:nvGrpSpPr>
          <p:cNvPr id="42" name="Group 41"/>
          <p:cNvGrpSpPr/>
          <p:nvPr/>
        </p:nvGrpSpPr>
        <p:grpSpPr>
          <a:xfrm rot="21434362">
            <a:off x="1118996" y="1082853"/>
            <a:ext cx="4582877" cy="2672159"/>
            <a:chOff x="1224102" y="1262585"/>
            <a:chExt cx="4582877" cy="2672159"/>
          </a:xfrm>
        </p:grpSpPr>
        <p:pic>
          <p:nvPicPr>
            <p:cNvPr id="1026" name="Picture 2" descr="Image result for mouse"/>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2992" b="97929" l="30754" r="69114"/>
                      </a14:imgEffect>
                    </a14:imgLayer>
                  </a14:imgProps>
                </a:ext>
                <a:ext uri="{28A0092B-C50C-407E-A947-70E740481C1C}">
                  <a14:useLocalDpi xmlns:a14="http://schemas.microsoft.com/office/drawing/2010/main" val="0"/>
                </a:ext>
              </a:extLst>
            </a:blip>
            <a:srcRect l="31334" r="31128"/>
            <a:stretch/>
          </p:blipFill>
          <p:spPr bwMode="auto">
            <a:xfrm rot="13131466">
              <a:off x="4321827" y="1262585"/>
              <a:ext cx="1485152" cy="2273864"/>
            </a:xfrm>
            <a:prstGeom prst="rect">
              <a:avLst/>
            </a:prstGeom>
            <a:noFill/>
            <a:extLst>
              <a:ext uri="{909E8E84-426E-40DD-AFC4-6F175D3DCCD1}">
                <a14:hiddenFill xmlns:a14="http://schemas.microsoft.com/office/drawing/2010/main">
                  <a:solidFill>
                    <a:srgbClr val="FFFFFF"/>
                  </a:solidFill>
                </a14:hiddenFill>
              </a:ext>
            </a:extLst>
          </p:spPr>
        </p:pic>
        <p:sp>
          <p:nvSpPr>
            <p:cNvPr id="41" name="Freeform 40"/>
            <p:cNvSpPr/>
            <p:nvPr/>
          </p:nvSpPr>
          <p:spPr>
            <a:xfrm rot="21113117">
              <a:off x="1224102" y="3428645"/>
              <a:ext cx="3242089" cy="506099"/>
            </a:xfrm>
            <a:custGeom>
              <a:avLst/>
              <a:gdLst>
                <a:gd name="connsiteX0" fmla="*/ 0 w 4860758"/>
                <a:gd name="connsiteY0" fmla="*/ 1122948 h 1122948"/>
                <a:gd name="connsiteX1" fmla="*/ 1716505 w 4860758"/>
                <a:gd name="connsiteY1" fmla="*/ 160421 h 1122948"/>
                <a:gd name="connsiteX2" fmla="*/ 3641558 w 4860758"/>
                <a:gd name="connsiteY2" fmla="*/ 818148 h 1122948"/>
                <a:gd name="connsiteX3" fmla="*/ 4860758 w 4860758"/>
                <a:gd name="connsiteY3" fmla="*/ 0 h 1122948"/>
              </a:gdLst>
              <a:ahLst/>
              <a:cxnLst>
                <a:cxn ang="0">
                  <a:pos x="connsiteX0" y="connsiteY0"/>
                </a:cxn>
                <a:cxn ang="0">
                  <a:pos x="connsiteX1" y="connsiteY1"/>
                </a:cxn>
                <a:cxn ang="0">
                  <a:pos x="connsiteX2" y="connsiteY2"/>
                </a:cxn>
                <a:cxn ang="0">
                  <a:pos x="connsiteX3" y="connsiteY3"/>
                </a:cxn>
              </a:cxnLst>
              <a:rect l="l" t="t" r="r" b="b"/>
              <a:pathLst>
                <a:path w="4860758" h="1122948">
                  <a:moveTo>
                    <a:pt x="0" y="1122948"/>
                  </a:moveTo>
                  <a:cubicBezTo>
                    <a:pt x="554789" y="667084"/>
                    <a:pt x="1109579" y="211221"/>
                    <a:pt x="1716505" y="160421"/>
                  </a:cubicBezTo>
                  <a:cubicBezTo>
                    <a:pt x="2323431" y="109621"/>
                    <a:pt x="3117516" y="844885"/>
                    <a:pt x="3641558" y="818148"/>
                  </a:cubicBezTo>
                  <a:cubicBezTo>
                    <a:pt x="4165600" y="791411"/>
                    <a:pt x="4513179" y="395705"/>
                    <a:pt x="4860758" y="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26" name="TextBox 25"/>
          <p:cNvSpPr txBox="1"/>
          <p:nvPr/>
        </p:nvSpPr>
        <p:spPr>
          <a:xfrm>
            <a:off x="7775649" y="5141469"/>
            <a:ext cx="4204834" cy="1477328"/>
          </a:xfrm>
          <a:prstGeom prst="rect">
            <a:avLst/>
          </a:prstGeom>
          <a:solidFill>
            <a:schemeClr val="bg1">
              <a:lumMod val="75000"/>
              <a:lumOff val="25000"/>
            </a:schemeClr>
          </a:solidFill>
          <a:ln>
            <a:solidFill>
              <a:schemeClr val="bg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solidFill>
                  <a:prstClr val="white"/>
                </a:solidFill>
                <a:latin typeface="Tw Cen MT" panose="020B0602020104020603"/>
              </a:rPr>
              <a:t>All elements taught using this pathway are </a:t>
            </a:r>
            <a:r>
              <a:rPr lang="en-GB" dirty="0">
                <a:solidFill>
                  <a:srgbClr val="00B050"/>
                </a:solidFill>
                <a:latin typeface="Tw Cen MT" panose="020B0602020104020603"/>
              </a:rPr>
              <a:t>components</a:t>
            </a:r>
            <a:r>
              <a:rPr lang="en-GB" dirty="0">
                <a:solidFill>
                  <a:prstClr val="white"/>
                </a:solidFill>
                <a:latin typeface="Tw Cen MT" panose="020B0602020104020603"/>
              </a:rPr>
              <a:t>. They will build up together to create </a:t>
            </a:r>
            <a:r>
              <a:rPr lang="en-GB" dirty="0">
                <a:solidFill>
                  <a:srgbClr val="00B050"/>
                </a:solidFill>
                <a:latin typeface="Tw Cen MT" panose="020B0602020104020603"/>
              </a:rPr>
              <a:t>composites</a:t>
            </a:r>
            <a:r>
              <a:rPr lang="en-GB" dirty="0">
                <a:solidFill>
                  <a:prstClr val="white"/>
                </a:solidFill>
                <a:latin typeface="Tw Cen MT" panose="020B0602020104020603"/>
              </a:rPr>
              <a:t> such as a complete PowerPoint Presentation or a program/application.</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sp>
        <p:nvSpPr>
          <p:cNvPr id="27" name="TextBox 26"/>
          <p:cNvSpPr txBox="1"/>
          <p:nvPr/>
        </p:nvSpPr>
        <p:spPr>
          <a:xfrm>
            <a:off x="7522416" y="2205926"/>
            <a:ext cx="2115190" cy="646331"/>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GB" sz="1800" b="1" i="0" u="none" strike="noStrike" kern="1200" cap="none" spc="0" normalizeH="0" baseline="0" noProof="0" dirty="0">
                <a:ln>
                  <a:noFill/>
                </a:ln>
                <a:effectLst/>
                <a:uLnTx/>
                <a:uFillTx/>
                <a:latin typeface="Tw Cen MT" panose="020B0602020104020603"/>
                <a:ea typeface="+mn-ea"/>
                <a:cs typeface="+mn-cs"/>
              </a:rPr>
              <a:t>AFL throughout</a:t>
            </a:r>
            <a:r>
              <a:rPr kumimoji="0" lang="en-GB" sz="1800" b="1" i="0" u="none" strike="noStrike" kern="1200" cap="none" spc="0" normalizeH="0" noProof="0" dirty="0">
                <a:ln>
                  <a:noFill/>
                </a:ln>
                <a:effectLst/>
                <a:uLnTx/>
                <a:uFillTx/>
                <a:latin typeface="Tw Cen MT" panose="020B0602020104020603"/>
                <a:ea typeface="+mn-ea"/>
                <a:cs typeface="+mn-cs"/>
              </a:rPr>
              <a:t> this cycle.</a:t>
            </a:r>
            <a:endParaRPr kumimoji="0" lang="en-GB" sz="1800" b="1" i="0" u="none" strike="noStrike" kern="1200" cap="none" spc="0" normalizeH="0" baseline="0" noProof="0" dirty="0">
              <a:ln>
                <a:noFill/>
              </a:ln>
              <a:effectLst/>
              <a:uLnTx/>
              <a:uFillTx/>
              <a:latin typeface="Tw Cen MT" panose="020B0602020104020603"/>
              <a:ea typeface="+mn-ea"/>
              <a:cs typeface="+mn-cs"/>
            </a:endParaRPr>
          </a:p>
        </p:txBody>
      </p:sp>
    </p:spTree>
    <p:extLst>
      <p:ext uri="{BB962C8B-B14F-4D97-AF65-F5344CB8AC3E}">
        <p14:creationId xmlns:p14="http://schemas.microsoft.com/office/powerpoint/2010/main" val="2039852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38" grpId="0"/>
      <p:bldP spid="39" grpId="0"/>
      <p:bldP spid="40" grpId="0"/>
      <p:bldP spid="26"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99" y="0"/>
            <a:ext cx="9905998" cy="753082"/>
          </a:xfrm>
        </p:spPr>
        <p:txBody>
          <a:bodyPr>
            <a:normAutofit/>
          </a:bodyPr>
          <a:lstStyle/>
          <a:p>
            <a:r>
              <a:rPr lang="en-US" sz="2800" dirty="0"/>
              <a:t>I can insert and format text boxes.</a:t>
            </a:r>
            <a:endParaRPr lang="en-GB" sz="2800" dirty="0"/>
          </a:p>
        </p:txBody>
      </p:sp>
      <p:grpSp>
        <p:nvGrpSpPr>
          <p:cNvPr id="12" name="Group 11"/>
          <p:cNvGrpSpPr/>
          <p:nvPr/>
        </p:nvGrpSpPr>
        <p:grpSpPr>
          <a:xfrm rot="599538">
            <a:off x="5281062" y="2489899"/>
            <a:ext cx="2614055" cy="2259875"/>
            <a:chOff x="1084217" y="3409406"/>
            <a:chExt cx="3683725" cy="2612571"/>
          </a:xfrm>
        </p:grpSpPr>
        <p:sp>
          <p:nvSpPr>
            <p:cNvPr id="10" name="Arc 9"/>
            <p:cNvSpPr/>
            <p:nvPr/>
          </p:nvSpPr>
          <p:spPr>
            <a:xfrm>
              <a:off x="1084217" y="3409406"/>
              <a:ext cx="3683725" cy="2612571"/>
            </a:xfrm>
            <a:prstGeom prst="arc">
              <a:avLst>
                <a:gd name="adj1" fmla="val 1094281"/>
                <a:gd name="adj2" fmla="val 545852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1" name="Isosceles Triangle 10"/>
            <p:cNvSpPr/>
            <p:nvPr/>
          </p:nvSpPr>
          <p:spPr>
            <a:xfrm rot="1865600">
              <a:off x="4559158" y="5138785"/>
              <a:ext cx="133612" cy="16494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18" name="Group 17"/>
          <p:cNvGrpSpPr/>
          <p:nvPr/>
        </p:nvGrpSpPr>
        <p:grpSpPr>
          <a:xfrm rot="21329627">
            <a:off x="2490852" y="4604245"/>
            <a:ext cx="2726427" cy="3004389"/>
            <a:chOff x="4782281" y="2078662"/>
            <a:chExt cx="3683725" cy="3004389"/>
          </a:xfrm>
        </p:grpSpPr>
        <p:sp>
          <p:nvSpPr>
            <p:cNvPr id="16" name="Arc 15"/>
            <p:cNvSpPr/>
            <p:nvPr/>
          </p:nvSpPr>
          <p:spPr>
            <a:xfrm>
              <a:off x="4782281" y="2145468"/>
              <a:ext cx="3683725" cy="2937583"/>
            </a:xfrm>
            <a:prstGeom prst="arc">
              <a:avLst>
                <a:gd name="adj1" fmla="val 12119250"/>
                <a:gd name="adj2" fmla="val 1624710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7" name="Isosceles Triangle 16"/>
            <p:cNvSpPr/>
            <p:nvPr/>
          </p:nvSpPr>
          <p:spPr>
            <a:xfrm rot="5764459">
              <a:off x="6656618" y="2052736"/>
              <a:ext cx="133612"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19" name="TextBox 18"/>
          <p:cNvSpPr txBox="1"/>
          <p:nvPr/>
        </p:nvSpPr>
        <p:spPr>
          <a:xfrm>
            <a:off x="3981160" y="4183849"/>
            <a:ext cx="2345827"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(2) Introduce the LO. Let the children attempt to complete the task. Who is already able to do this?</a:t>
            </a:r>
          </a:p>
        </p:txBody>
      </p:sp>
      <p:sp>
        <p:nvSpPr>
          <p:cNvPr id="20" name="TextBox 19"/>
          <p:cNvSpPr txBox="1"/>
          <p:nvPr/>
        </p:nvSpPr>
        <p:spPr>
          <a:xfrm>
            <a:off x="727873" y="5788928"/>
            <a:ext cx="7441889"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(1) This is a Computing lesson.</a:t>
            </a:r>
            <a:r>
              <a:rPr kumimoji="0" lang="en-GB" sz="1400" b="0" i="0" u="none" strike="noStrike" kern="1200" cap="none" spc="0" normalizeH="0" noProof="0" dirty="0">
                <a:ln>
                  <a:noFill/>
                </a:ln>
                <a:solidFill>
                  <a:prstClr val="white"/>
                </a:solidFill>
                <a:effectLst/>
                <a:uLnTx/>
                <a:uFillTx/>
                <a:latin typeface="Tw Cen MT" panose="020B0602020104020603"/>
                <a:ea typeface="+mn-ea"/>
                <a:cs typeface="+mn-cs"/>
              </a:rPr>
              <a:t> </a:t>
            </a: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Last week we typed directly into a Word document and found that we couldn’t choose where the writing went. We are learning this because it will help us to organise our writing on the screen and give us additional ways to present our work neatly. It is a skill you will use all of the time.</a:t>
            </a:r>
          </a:p>
        </p:txBody>
      </p:sp>
      <p:grpSp>
        <p:nvGrpSpPr>
          <p:cNvPr id="31" name="Group 30"/>
          <p:cNvGrpSpPr/>
          <p:nvPr/>
        </p:nvGrpSpPr>
        <p:grpSpPr>
          <a:xfrm rot="873247">
            <a:off x="7036864" y="924918"/>
            <a:ext cx="3293704" cy="3098068"/>
            <a:chOff x="6952933" y="1037927"/>
            <a:chExt cx="3105467" cy="2937583"/>
          </a:xfrm>
        </p:grpSpPr>
        <p:sp>
          <p:nvSpPr>
            <p:cNvPr id="22" name="Arc 21"/>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3" name="Isosceles Triangle 22"/>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32" name="Group 31"/>
          <p:cNvGrpSpPr/>
          <p:nvPr/>
        </p:nvGrpSpPr>
        <p:grpSpPr>
          <a:xfrm rot="15632796">
            <a:off x="7130983" y="682875"/>
            <a:ext cx="3105467" cy="3190392"/>
            <a:chOff x="6952933" y="1037927"/>
            <a:chExt cx="3105467" cy="2937583"/>
          </a:xfrm>
        </p:grpSpPr>
        <p:sp>
          <p:nvSpPr>
            <p:cNvPr id="33" name="Arc 32"/>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4" name="Isosceles Triangle 33"/>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35" name="Group 34"/>
          <p:cNvGrpSpPr/>
          <p:nvPr/>
        </p:nvGrpSpPr>
        <p:grpSpPr>
          <a:xfrm rot="8837007">
            <a:off x="6828419" y="866544"/>
            <a:ext cx="3105467" cy="2937583"/>
            <a:chOff x="6952933" y="1037927"/>
            <a:chExt cx="3105467" cy="2937583"/>
          </a:xfrm>
        </p:grpSpPr>
        <p:sp>
          <p:nvSpPr>
            <p:cNvPr id="36" name="Arc 35"/>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7" name="Isosceles Triangle 36"/>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38" name="TextBox 37"/>
          <p:cNvSpPr txBox="1"/>
          <p:nvPr/>
        </p:nvSpPr>
        <p:spPr>
          <a:xfrm>
            <a:off x="7404363" y="2955550"/>
            <a:ext cx="2166119" cy="116955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(3) Teach how to insert a simple text box and choose a font.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Use the correct terminology e.g. font, format etc.</a:t>
            </a:r>
          </a:p>
        </p:txBody>
      </p:sp>
      <p:sp>
        <p:nvSpPr>
          <p:cNvPr id="39" name="TextBox 38"/>
          <p:cNvSpPr txBox="1"/>
          <p:nvPr/>
        </p:nvSpPr>
        <p:spPr>
          <a:xfrm>
            <a:off x="9503077" y="1443661"/>
            <a:ext cx="2018403"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(4) Allow children to practise the skill and observe/live mark.</a:t>
            </a:r>
          </a:p>
        </p:txBody>
      </p:sp>
      <p:sp>
        <p:nvSpPr>
          <p:cNvPr id="40" name="TextBox 39"/>
          <p:cNvSpPr txBox="1"/>
          <p:nvPr/>
        </p:nvSpPr>
        <p:spPr>
          <a:xfrm>
            <a:off x="6085088" y="964226"/>
            <a:ext cx="2782351"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(5) How can we improve this? Is there an easier way to do this skill?</a:t>
            </a:r>
          </a:p>
        </p:txBody>
      </p:sp>
      <p:grpSp>
        <p:nvGrpSpPr>
          <p:cNvPr id="24" name="Group 23"/>
          <p:cNvGrpSpPr/>
          <p:nvPr/>
        </p:nvGrpSpPr>
        <p:grpSpPr>
          <a:xfrm rot="19739960">
            <a:off x="-167672" y="-277409"/>
            <a:ext cx="3683725" cy="2937583"/>
            <a:chOff x="1084217" y="3409406"/>
            <a:chExt cx="3683725" cy="2612571"/>
          </a:xfrm>
        </p:grpSpPr>
        <p:sp>
          <p:nvSpPr>
            <p:cNvPr id="25" name="Arc 24"/>
            <p:cNvSpPr/>
            <p:nvPr/>
          </p:nvSpPr>
          <p:spPr>
            <a:xfrm>
              <a:off x="1084217" y="3409406"/>
              <a:ext cx="3683725" cy="2612571"/>
            </a:xfrm>
            <a:prstGeom prst="arc">
              <a:avLst>
                <a:gd name="adj1" fmla="val 1094281"/>
                <a:gd name="adj2" fmla="val 5458522"/>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6" name="Isosceles Triangle 25"/>
            <p:cNvSpPr/>
            <p:nvPr/>
          </p:nvSpPr>
          <p:spPr>
            <a:xfrm rot="1865600">
              <a:off x="4559158" y="5138785"/>
              <a:ext cx="133612" cy="164944"/>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30" name="TextBox 29"/>
          <p:cNvSpPr txBox="1"/>
          <p:nvPr/>
        </p:nvSpPr>
        <p:spPr>
          <a:xfrm>
            <a:off x="211286" y="1798581"/>
            <a:ext cx="2189156" cy="2862322"/>
          </a:xfrm>
          <a:prstGeom prst="rect">
            <a:avLst/>
          </a:prstGeom>
          <a:solidFill>
            <a:schemeClr val="bg1">
              <a:lumMod val="75000"/>
              <a:lumOff val="25000"/>
            </a:schemeClr>
          </a:solidFill>
          <a:ln w="28575">
            <a:solidFill>
              <a:schemeClr val="bg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This is the composite</a:t>
            </a:r>
            <a:r>
              <a:rPr kumimoji="0" lang="en-GB" sz="1800" b="0" i="0" u="none" strike="noStrike" kern="1200" cap="none" spc="0" normalizeH="0" noProof="0" dirty="0">
                <a:ln>
                  <a:noFill/>
                </a:ln>
                <a:solidFill>
                  <a:prstClr val="white"/>
                </a:solidFill>
                <a:effectLst/>
                <a:uLnTx/>
                <a:uFillTx/>
                <a:latin typeface="Tw Cen MT" panose="020B0602020104020603"/>
                <a:ea typeface="+mn-ea"/>
                <a:cs typeface="+mn-cs"/>
              </a:rPr>
              <a:t> objective of the lesson,</a:t>
            </a:r>
            <a:r>
              <a:rPr lang="en-GB" dirty="0">
                <a:solidFill>
                  <a:prstClr val="white"/>
                </a:solidFill>
                <a:latin typeface="Tw Cen MT" panose="020B0602020104020603"/>
              </a:rPr>
              <a:t> although it can be used as a component to create an even more complex composite such as a full document or presentation.</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sp>
        <p:nvSpPr>
          <p:cNvPr id="41" name="TextBox 40"/>
          <p:cNvSpPr txBox="1"/>
          <p:nvPr/>
        </p:nvSpPr>
        <p:spPr>
          <a:xfrm>
            <a:off x="9938567" y="4295808"/>
            <a:ext cx="2189156" cy="2308324"/>
          </a:xfrm>
          <a:prstGeom prst="rect">
            <a:avLst/>
          </a:prstGeom>
          <a:solidFill>
            <a:schemeClr val="bg1">
              <a:lumMod val="75000"/>
              <a:lumOff val="25000"/>
            </a:schemeClr>
          </a:solidFill>
          <a:ln w="28575">
            <a:solidFill>
              <a:schemeClr val="bg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This is a</a:t>
            </a:r>
            <a:r>
              <a:rPr kumimoji="0" lang="en-GB" sz="1800" b="0" i="0" u="none" strike="noStrike" kern="1200" cap="none" spc="0" normalizeH="0" noProof="0" dirty="0">
                <a:ln>
                  <a:noFill/>
                </a:ln>
                <a:solidFill>
                  <a:prstClr val="white"/>
                </a:solidFill>
                <a:effectLst/>
                <a:uLnTx/>
                <a:uFillTx/>
                <a:latin typeface="Tw Cen MT" panose="020B0602020104020603"/>
                <a:ea typeface="+mn-ea"/>
                <a:cs typeface="+mn-cs"/>
              </a:rPr>
              <a:t> component. The children must master this skill and have automaticity of it in order to create composites such as complete presentations.</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grpSp>
        <p:nvGrpSpPr>
          <p:cNvPr id="42" name="Group 41"/>
          <p:cNvGrpSpPr/>
          <p:nvPr/>
        </p:nvGrpSpPr>
        <p:grpSpPr>
          <a:xfrm rot="15042699">
            <a:off x="8611667" y="2512717"/>
            <a:ext cx="2726427" cy="3004389"/>
            <a:chOff x="4782281" y="2078662"/>
            <a:chExt cx="3683725" cy="3004389"/>
          </a:xfrm>
        </p:grpSpPr>
        <p:sp>
          <p:nvSpPr>
            <p:cNvPr id="43" name="Arc 42"/>
            <p:cNvSpPr/>
            <p:nvPr/>
          </p:nvSpPr>
          <p:spPr>
            <a:xfrm>
              <a:off x="4782281" y="2145468"/>
              <a:ext cx="3683725" cy="2937583"/>
            </a:xfrm>
            <a:prstGeom prst="arc">
              <a:avLst>
                <a:gd name="adj1" fmla="val 12119250"/>
                <a:gd name="adj2" fmla="val 16247108"/>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44" name="Isosceles Triangle 43"/>
            <p:cNvSpPr/>
            <p:nvPr/>
          </p:nvSpPr>
          <p:spPr>
            <a:xfrm rot="5764459">
              <a:off x="6656618" y="2052736"/>
              <a:ext cx="133612" cy="185464"/>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Tree>
    <p:extLst>
      <p:ext uri="{BB962C8B-B14F-4D97-AF65-F5344CB8AC3E}">
        <p14:creationId xmlns:p14="http://schemas.microsoft.com/office/powerpoint/2010/main" val="308853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38" grpId="0"/>
      <p:bldP spid="39" grpId="0"/>
      <p:bldP spid="40" grpId="0"/>
      <p:bldP spid="30" grpId="0" animBg="1"/>
      <p:bldP spid="4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99" y="0"/>
            <a:ext cx="9905998" cy="753082"/>
          </a:xfrm>
        </p:spPr>
        <p:txBody>
          <a:bodyPr>
            <a:normAutofit/>
          </a:bodyPr>
          <a:lstStyle/>
          <a:p>
            <a:r>
              <a:rPr lang="en-US" sz="2800" dirty="0"/>
              <a:t>I can insert and format text boxes.</a:t>
            </a:r>
            <a:endParaRPr lang="en-GB" sz="2800" dirty="0"/>
          </a:p>
        </p:txBody>
      </p:sp>
      <p:grpSp>
        <p:nvGrpSpPr>
          <p:cNvPr id="12" name="Group 11"/>
          <p:cNvGrpSpPr/>
          <p:nvPr/>
        </p:nvGrpSpPr>
        <p:grpSpPr>
          <a:xfrm rot="599538">
            <a:off x="5281062" y="2489899"/>
            <a:ext cx="2614055" cy="2259875"/>
            <a:chOff x="1084217" y="3409406"/>
            <a:chExt cx="3683725" cy="2612571"/>
          </a:xfrm>
        </p:grpSpPr>
        <p:sp>
          <p:nvSpPr>
            <p:cNvPr id="10" name="Arc 9"/>
            <p:cNvSpPr/>
            <p:nvPr/>
          </p:nvSpPr>
          <p:spPr>
            <a:xfrm>
              <a:off x="1084217" y="3409406"/>
              <a:ext cx="3683725" cy="2612571"/>
            </a:xfrm>
            <a:prstGeom prst="arc">
              <a:avLst>
                <a:gd name="adj1" fmla="val 1094281"/>
                <a:gd name="adj2" fmla="val 545852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1" name="Isosceles Triangle 10"/>
            <p:cNvSpPr/>
            <p:nvPr/>
          </p:nvSpPr>
          <p:spPr>
            <a:xfrm rot="1865600">
              <a:off x="4559158" y="5138785"/>
              <a:ext cx="133612" cy="16494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18" name="Group 17"/>
          <p:cNvGrpSpPr/>
          <p:nvPr/>
        </p:nvGrpSpPr>
        <p:grpSpPr>
          <a:xfrm rot="21329627">
            <a:off x="2490852" y="4604245"/>
            <a:ext cx="2726427" cy="3004389"/>
            <a:chOff x="4782281" y="2078662"/>
            <a:chExt cx="3683725" cy="3004389"/>
          </a:xfrm>
        </p:grpSpPr>
        <p:sp>
          <p:nvSpPr>
            <p:cNvPr id="16" name="Arc 15"/>
            <p:cNvSpPr/>
            <p:nvPr/>
          </p:nvSpPr>
          <p:spPr>
            <a:xfrm>
              <a:off x="4782281" y="2145468"/>
              <a:ext cx="3683725" cy="2937583"/>
            </a:xfrm>
            <a:prstGeom prst="arc">
              <a:avLst>
                <a:gd name="adj1" fmla="val 12119250"/>
                <a:gd name="adj2" fmla="val 1624710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7" name="Isosceles Triangle 16"/>
            <p:cNvSpPr/>
            <p:nvPr/>
          </p:nvSpPr>
          <p:spPr>
            <a:xfrm rot="5764459">
              <a:off x="6656618" y="2052736"/>
              <a:ext cx="133612"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19" name="TextBox 18"/>
          <p:cNvSpPr txBox="1"/>
          <p:nvPr/>
        </p:nvSpPr>
        <p:spPr>
          <a:xfrm>
            <a:off x="3981160" y="4183849"/>
            <a:ext cx="2345827"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(2) Introduce the LO. Let the children attempt to complete the task. Who is already able to do this?</a:t>
            </a:r>
          </a:p>
        </p:txBody>
      </p:sp>
      <p:sp>
        <p:nvSpPr>
          <p:cNvPr id="20" name="TextBox 19"/>
          <p:cNvSpPr txBox="1"/>
          <p:nvPr/>
        </p:nvSpPr>
        <p:spPr>
          <a:xfrm>
            <a:off x="727873" y="5788928"/>
            <a:ext cx="7441889"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(1) This is a Computing lesson.</a:t>
            </a:r>
            <a:r>
              <a:rPr kumimoji="0" lang="en-GB" sz="1400" b="0" i="0" u="none" strike="noStrike" kern="1200" cap="none" spc="0" normalizeH="0" noProof="0" dirty="0">
                <a:ln>
                  <a:noFill/>
                </a:ln>
                <a:solidFill>
                  <a:prstClr val="white"/>
                </a:solidFill>
                <a:effectLst/>
                <a:uLnTx/>
                <a:uFillTx/>
                <a:latin typeface="Tw Cen MT" panose="020B0602020104020603"/>
                <a:ea typeface="+mn-ea"/>
                <a:cs typeface="+mn-cs"/>
              </a:rPr>
              <a:t> </a:t>
            </a: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Last week we typed directly into a Word document and found that we couldn’t choose where the writing went. We are learning this because it will help us to organise our writing on the screen and give us additional ways to present our work neatly. It is a skill you will use all of the time.</a:t>
            </a:r>
          </a:p>
        </p:txBody>
      </p:sp>
      <p:grpSp>
        <p:nvGrpSpPr>
          <p:cNvPr id="31" name="Group 30"/>
          <p:cNvGrpSpPr/>
          <p:nvPr/>
        </p:nvGrpSpPr>
        <p:grpSpPr>
          <a:xfrm rot="873247">
            <a:off x="7036864" y="924918"/>
            <a:ext cx="3293704" cy="3098068"/>
            <a:chOff x="6952933" y="1037927"/>
            <a:chExt cx="3105467" cy="2937583"/>
          </a:xfrm>
        </p:grpSpPr>
        <p:sp>
          <p:nvSpPr>
            <p:cNvPr id="22" name="Arc 21"/>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3" name="Isosceles Triangle 22"/>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32" name="Group 31"/>
          <p:cNvGrpSpPr/>
          <p:nvPr/>
        </p:nvGrpSpPr>
        <p:grpSpPr>
          <a:xfrm rot="15632796">
            <a:off x="7130983" y="682875"/>
            <a:ext cx="3105467" cy="3190392"/>
            <a:chOff x="6952933" y="1037927"/>
            <a:chExt cx="3105467" cy="2937583"/>
          </a:xfrm>
        </p:grpSpPr>
        <p:sp>
          <p:nvSpPr>
            <p:cNvPr id="33" name="Arc 32"/>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4" name="Isosceles Triangle 33"/>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35" name="Group 34"/>
          <p:cNvGrpSpPr/>
          <p:nvPr/>
        </p:nvGrpSpPr>
        <p:grpSpPr>
          <a:xfrm rot="8837007">
            <a:off x="6828419" y="866544"/>
            <a:ext cx="3105467" cy="2937583"/>
            <a:chOff x="6952933" y="1037927"/>
            <a:chExt cx="3105467" cy="2937583"/>
          </a:xfrm>
        </p:grpSpPr>
        <p:sp>
          <p:nvSpPr>
            <p:cNvPr id="36" name="Arc 35"/>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7" name="Isosceles Triangle 36"/>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38" name="TextBox 37"/>
          <p:cNvSpPr txBox="1"/>
          <p:nvPr/>
        </p:nvSpPr>
        <p:spPr>
          <a:xfrm>
            <a:off x="7404363" y="2955550"/>
            <a:ext cx="2166119" cy="1169551"/>
          </a:xfrm>
          <a:prstGeom prst="rect">
            <a:avLst/>
          </a:prstGeom>
          <a:noFill/>
        </p:spPr>
        <p:txBody>
          <a:bodyPr wrap="square" rtlCol="0">
            <a:spAutoFit/>
          </a:bodyPr>
          <a:lstStyle/>
          <a:p>
            <a:pPr lvl="0" defTabSz="457200">
              <a:defRPr/>
            </a:pPr>
            <a:r>
              <a:rPr lang="en-GB" sz="1400" dirty="0">
                <a:solidFill>
                  <a:prstClr val="white"/>
                </a:solidFill>
              </a:rPr>
              <a:t>(3) Begin to teach colour formatting to children who understand and have demonstrated the previous skill independently.</a:t>
            </a:r>
          </a:p>
        </p:txBody>
      </p:sp>
      <p:sp>
        <p:nvSpPr>
          <p:cNvPr id="39" name="TextBox 38"/>
          <p:cNvSpPr txBox="1"/>
          <p:nvPr/>
        </p:nvSpPr>
        <p:spPr>
          <a:xfrm>
            <a:off x="9503077" y="1443661"/>
            <a:ext cx="2018403" cy="738664"/>
          </a:xfrm>
          <a:prstGeom prst="rect">
            <a:avLst/>
          </a:prstGeom>
          <a:noFill/>
        </p:spPr>
        <p:txBody>
          <a:bodyPr wrap="square" rtlCol="0">
            <a:spAutoFit/>
          </a:bodyPr>
          <a:lstStyle/>
          <a:p>
            <a:pPr lvl="0" defTabSz="457200">
              <a:defRPr/>
            </a:pPr>
            <a:r>
              <a:rPr lang="en-GB" sz="1400" dirty="0">
                <a:solidFill>
                  <a:prstClr val="white"/>
                </a:solidFill>
              </a:rPr>
              <a:t>(4) Allow children to practise the skill and observe/live mark.</a:t>
            </a:r>
          </a:p>
        </p:txBody>
      </p:sp>
      <p:sp>
        <p:nvSpPr>
          <p:cNvPr id="40" name="TextBox 39"/>
          <p:cNvSpPr txBox="1"/>
          <p:nvPr/>
        </p:nvSpPr>
        <p:spPr>
          <a:xfrm>
            <a:off x="5613084" y="964226"/>
            <a:ext cx="3254355" cy="523220"/>
          </a:xfrm>
          <a:prstGeom prst="rect">
            <a:avLst/>
          </a:prstGeom>
          <a:noFill/>
        </p:spPr>
        <p:txBody>
          <a:bodyPr wrap="square" rtlCol="0">
            <a:spAutoFit/>
          </a:bodyPr>
          <a:lstStyle/>
          <a:p>
            <a:pPr lvl="0" defTabSz="457200">
              <a:defRPr/>
            </a:pPr>
            <a:r>
              <a:rPr lang="en-GB" sz="1400" dirty="0">
                <a:solidFill>
                  <a:prstClr val="white"/>
                </a:solidFill>
              </a:rPr>
              <a:t>(5) How can we apply this? Where would you use this skill? What could we do next?</a:t>
            </a:r>
          </a:p>
        </p:txBody>
      </p:sp>
      <p:grpSp>
        <p:nvGrpSpPr>
          <p:cNvPr id="24" name="Group 23"/>
          <p:cNvGrpSpPr/>
          <p:nvPr/>
        </p:nvGrpSpPr>
        <p:grpSpPr>
          <a:xfrm rot="19739960">
            <a:off x="-167672" y="-277409"/>
            <a:ext cx="3683725" cy="2937583"/>
            <a:chOff x="1084217" y="3409406"/>
            <a:chExt cx="3683725" cy="2612571"/>
          </a:xfrm>
        </p:grpSpPr>
        <p:sp>
          <p:nvSpPr>
            <p:cNvPr id="25" name="Arc 24"/>
            <p:cNvSpPr/>
            <p:nvPr/>
          </p:nvSpPr>
          <p:spPr>
            <a:xfrm>
              <a:off x="1084217" y="3409406"/>
              <a:ext cx="3683725" cy="2612571"/>
            </a:xfrm>
            <a:prstGeom prst="arc">
              <a:avLst>
                <a:gd name="adj1" fmla="val 1094281"/>
                <a:gd name="adj2" fmla="val 5458522"/>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6" name="Isosceles Triangle 25"/>
            <p:cNvSpPr/>
            <p:nvPr/>
          </p:nvSpPr>
          <p:spPr>
            <a:xfrm rot="1865600">
              <a:off x="4559158" y="5138785"/>
              <a:ext cx="133612" cy="164944"/>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30" name="TextBox 29"/>
          <p:cNvSpPr txBox="1"/>
          <p:nvPr/>
        </p:nvSpPr>
        <p:spPr>
          <a:xfrm>
            <a:off x="211286" y="1798581"/>
            <a:ext cx="2189156" cy="2862322"/>
          </a:xfrm>
          <a:prstGeom prst="rect">
            <a:avLst/>
          </a:prstGeom>
          <a:solidFill>
            <a:schemeClr val="bg1">
              <a:lumMod val="75000"/>
              <a:lumOff val="25000"/>
            </a:schemeClr>
          </a:solidFill>
          <a:ln w="28575">
            <a:solidFill>
              <a:schemeClr val="bg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This is the composite</a:t>
            </a:r>
            <a:r>
              <a:rPr kumimoji="0" lang="en-GB" sz="1800" b="0" i="0" u="none" strike="noStrike" kern="1200" cap="none" spc="0" normalizeH="0" noProof="0" dirty="0">
                <a:ln>
                  <a:noFill/>
                </a:ln>
                <a:solidFill>
                  <a:prstClr val="white"/>
                </a:solidFill>
                <a:effectLst/>
                <a:uLnTx/>
                <a:uFillTx/>
                <a:latin typeface="Tw Cen MT" panose="020B0602020104020603"/>
                <a:ea typeface="+mn-ea"/>
                <a:cs typeface="+mn-cs"/>
              </a:rPr>
              <a:t> objective of the lesson,</a:t>
            </a:r>
            <a:r>
              <a:rPr lang="en-GB" dirty="0">
                <a:solidFill>
                  <a:prstClr val="white"/>
                </a:solidFill>
                <a:latin typeface="Tw Cen MT" panose="020B0602020104020603"/>
              </a:rPr>
              <a:t> although it can be used as a component to create an even more complex composite such as a full document or presentation.</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sp>
        <p:nvSpPr>
          <p:cNvPr id="41" name="TextBox 40"/>
          <p:cNvSpPr txBox="1"/>
          <p:nvPr/>
        </p:nvSpPr>
        <p:spPr>
          <a:xfrm>
            <a:off x="9938567" y="4295808"/>
            <a:ext cx="2189156" cy="2308324"/>
          </a:xfrm>
          <a:prstGeom prst="rect">
            <a:avLst/>
          </a:prstGeom>
          <a:solidFill>
            <a:schemeClr val="bg1">
              <a:lumMod val="75000"/>
              <a:lumOff val="25000"/>
            </a:schemeClr>
          </a:solidFill>
          <a:ln w="28575">
            <a:solidFill>
              <a:schemeClr val="bg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This is a</a:t>
            </a:r>
            <a:r>
              <a:rPr kumimoji="0" lang="en-GB" sz="1800" b="0" i="0" u="none" strike="noStrike" kern="1200" cap="none" spc="0" normalizeH="0" noProof="0" dirty="0">
                <a:ln>
                  <a:noFill/>
                </a:ln>
                <a:solidFill>
                  <a:prstClr val="white"/>
                </a:solidFill>
                <a:effectLst/>
                <a:uLnTx/>
                <a:uFillTx/>
                <a:latin typeface="Tw Cen MT" panose="020B0602020104020603"/>
                <a:ea typeface="+mn-ea"/>
                <a:cs typeface="+mn-cs"/>
              </a:rPr>
              <a:t> component. The children must master this skill and have automaticity of it in order to create composites such as complete presentations.</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grpSp>
        <p:nvGrpSpPr>
          <p:cNvPr id="42" name="Group 41"/>
          <p:cNvGrpSpPr/>
          <p:nvPr/>
        </p:nvGrpSpPr>
        <p:grpSpPr>
          <a:xfrm rot="15042699">
            <a:off x="8611667" y="2512717"/>
            <a:ext cx="2726427" cy="3004389"/>
            <a:chOff x="4782281" y="2078662"/>
            <a:chExt cx="3683725" cy="3004389"/>
          </a:xfrm>
        </p:grpSpPr>
        <p:sp>
          <p:nvSpPr>
            <p:cNvPr id="43" name="Arc 42"/>
            <p:cNvSpPr/>
            <p:nvPr/>
          </p:nvSpPr>
          <p:spPr>
            <a:xfrm>
              <a:off x="4782281" y="2145468"/>
              <a:ext cx="3683725" cy="2937583"/>
            </a:xfrm>
            <a:prstGeom prst="arc">
              <a:avLst>
                <a:gd name="adj1" fmla="val 12119250"/>
                <a:gd name="adj2" fmla="val 16247108"/>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44" name="Isosceles Triangle 43"/>
            <p:cNvSpPr/>
            <p:nvPr/>
          </p:nvSpPr>
          <p:spPr>
            <a:xfrm rot="5764459">
              <a:off x="6656618" y="2052736"/>
              <a:ext cx="133612" cy="185464"/>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Tree>
    <p:extLst>
      <p:ext uri="{BB962C8B-B14F-4D97-AF65-F5344CB8AC3E}">
        <p14:creationId xmlns:p14="http://schemas.microsoft.com/office/powerpoint/2010/main" val="32466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38" grpId="0"/>
      <p:bldP spid="39" grpId="0"/>
      <p:bldP spid="40" grpId="0"/>
      <p:bldP spid="30" grpId="0" animBg="1"/>
      <p:bldP spid="4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99" y="0"/>
            <a:ext cx="9905998" cy="753082"/>
          </a:xfrm>
        </p:spPr>
        <p:txBody>
          <a:bodyPr>
            <a:normAutofit/>
          </a:bodyPr>
          <a:lstStyle/>
          <a:p>
            <a:r>
              <a:rPr lang="en-US" sz="2800" dirty="0"/>
              <a:t>I can insert and format text boxes.</a:t>
            </a:r>
            <a:endParaRPr lang="en-GB" sz="2800" dirty="0"/>
          </a:p>
        </p:txBody>
      </p:sp>
      <p:grpSp>
        <p:nvGrpSpPr>
          <p:cNvPr id="12" name="Group 11"/>
          <p:cNvGrpSpPr/>
          <p:nvPr/>
        </p:nvGrpSpPr>
        <p:grpSpPr>
          <a:xfrm rot="599538">
            <a:off x="5281062" y="2489899"/>
            <a:ext cx="2614055" cy="2259875"/>
            <a:chOff x="1084217" y="3409406"/>
            <a:chExt cx="3683725" cy="2612571"/>
          </a:xfrm>
        </p:grpSpPr>
        <p:sp>
          <p:nvSpPr>
            <p:cNvPr id="10" name="Arc 9"/>
            <p:cNvSpPr/>
            <p:nvPr/>
          </p:nvSpPr>
          <p:spPr>
            <a:xfrm>
              <a:off x="1084217" y="3409406"/>
              <a:ext cx="3683725" cy="2612571"/>
            </a:xfrm>
            <a:prstGeom prst="arc">
              <a:avLst>
                <a:gd name="adj1" fmla="val 1094281"/>
                <a:gd name="adj2" fmla="val 545852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1" name="Isosceles Triangle 10"/>
            <p:cNvSpPr/>
            <p:nvPr/>
          </p:nvSpPr>
          <p:spPr>
            <a:xfrm rot="1865600">
              <a:off x="4559158" y="5138785"/>
              <a:ext cx="133612" cy="16494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18" name="Group 17"/>
          <p:cNvGrpSpPr/>
          <p:nvPr/>
        </p:nvGrpSpPr>
        <p:grpSpPr>
          <a:xfrm rot="21329627">
            <a:off x="2490852" y="4604245"/>
            <a:ext cx="2726427" cy="3004389"/>
            <a:chOff x="4782281" y="2078662"/>
            <a:chExt cx="3683725" cy="3004389"/>
          </a:xfrm>
        </p:grpSpPr>
        <p:sp>
          <p:nvSpPr>
            <p:cNvPr id="16" name="Arc 15"/>
            <p:cNvSpPr/>
            <p:nvPr/>
          </p:nvSpPr>
          <p:spPr>
            <a:xfrm>
              <a:off x="4782281" y="2145468"/>
              <a:ext cx="3683725" cy="2937583"/>
            </a:xfrm>
            <a:prstGeom prst="arc">
              <a:avLst>
                <a:gd name="adj1" fmla="val 12119250"/>
                <a:gd name="adj2" fmla="val 1624710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7" name="Isosceles Triangle 16"/>
            <p:cNvSpPr/>
            <p:nvPr/>
          </p:nvSpPr>
          <p:spPr>
            <a:xfrm rot="5764459">
              <a:off x="6656618" y="2052736"/>
              <a:ext cx="133612"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19" name="TextBox 18"/>
          <p:cNvSpPr txBox="1"/>
          <p:nvPr/>
        </p:nvSpPr>
        <p:spPr>
          <a:xfrm>
            <a:off x="3981160" y="4183849"/>
            <a:ext cx="2345827"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(2) Introduce the LO. Let the children attempt to complete the task. Who is already able to do this?</a:t>
            </a:r>
          </a:p>
        </p:txBody>
      </p:sp>
      <p:sp>
        <p:nvSpPr>
          <p:cNvPr id="20" name="TextBox 19"/>
          <p:cNvSpPr txBox="1"/>
          <p:nvPr/>
        </p:nvSpPr>
        <p:spPr>
          <a:xfrm>
            <a:off x="727873" y="5788928"/>
            <a:ext cx="7441889"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(1) This is a Computing lesson.</a:t>
            </a:r>
            <a:r>
              <a:rPr kumimoji="0" lang="en-GB" sz="1400" b="0" i="0" u="none" strike="noStrike" kern="1200" cap="none" spc="0" normalizeH="0" noProof="0" dirty="0">
                <a:ln>
                  <a:noFill/>
                </a:ln>
                <a:solidFill>
                  <a:prstClr val="white"/>
                </a:solidFill>
                <a:effectLst/>
                <a:uLnTx/>
                <a:uFillTx/>
                <a:latin typeface="Tw Cen MT" panose="020B0602020104020603"/>
                <a:ea typeface="+mn-ea"/>
                <a:cs typeface="+mn-cs"/>
              </a:rPr>
              <a:t> </a:t>
            </a:r>
            <a:r>
              <a:rPr kumimoji="0" lang="en-GB" sz="1400" b="0" i="0" u="none" strike="noStrike" kern="1200" cap="none" spc="0" normalizeH="0" baseline="0" noProof="0" dirty="0">
                <a:ln>
                  <a:noFill/>
                </a:ln>
                <a:solidFill>
                  <a:prstClr val="white"/>
                </a:solidFill>
                <a:effectLst/>
                <a:uLnTx/>
                <a:uFillTx/>
                <a:latin typeface="Tw Cen MT" panose="020B0602020104020603"/>
                <a:ea typeface="+mn-ea"/>
                <a:cs typeface="+mn-cs"/>
              </a:rPr>
              <a:t>Last week we typed directly into a Word document and found that we couldn’t choose where the writing went. We are learning this because it will help us to organise our writing on the screen and give us additional ways to present our work neatly. It is a skill you will use all of the time.</a:t>
            </a:r>
          </a:p>
        </p:txBody>
      </p:sp>
      <p:grpSp>
        <p:nvGrpSpPr>
          <p:cNvPr id="31" name="Group 30"/>
          <p:cNvGrpSpPr/>
          <p:nvPr/>
        </p:nvGrpSpPr>
        <p:grpSpPr>
          <a:xfrm rot="873247">
            <a:off x="7036864" y="924918"/>
            <a:ext cx="3293704" cy="3098068"/>
            <a:chOff x="6952933" y="1037927"/>
            <a:chExt cx="3105467" cy="2937583"/>
          </a:xfrm>
        </p:grpSpPr>
        <p:sp>
          <p:nvSpPr>
            <p:cNvPr id="22" name="Arc 21"/>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3" name="Isosceles Triangle 22"/>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32" name="Group 31"/>
          <p:cNvGrpSpPr/>
          <p:nvPr/>
        </p:nvGrpSpPr>
        <p:grpSpPr>
          <a:xfrm rot="15632796">
            <a:off x="7130983" y="682875"/>
            <a:ext cx="3105467" cy="3190392"/>
            <a:chOff x="6952933" y="1037927"/>
            <a:chExt cx="3105467" cy="2937583"/>
          </a:xfrm>
        </p:grpSpPr>
        <p:sp>
          <p:nvSpPr>
            <p:cNvPr id="33" name="Arc 32"/>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4" name="Isosceles Triangle 33"/>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grpSp>
        <p:nvGrpSpPr>
          <p:cNvPr id="35" name="Group 34"/>
          <p:cNvGrpSpPr/>
          <p:nvPr/>
        </p:nvGrpSpPr>
        <p:grpSpPr>
          <a:xfrm rot="8837007">
            <a:off x="6828419" y="866544"/>
            <a:ext cx="3105467" cy="2937583"/>
            <a:chOff x="6952933" y="1037927"/>
            <a:chExt cx="3105467" cy="2937583"/>
          </a:xfrm>
        </p:grpSpPr>
        <p:sp>
          <p:nvSpPr>
            <p:cNvPr id="36" name="Arc 35"/>
            <p:cNvSpPr/>
            <p:nvPr/>
          </p:nvSpPr>
          <p:spPr>
            <a:xfrm>
              <a:off x="6952933" y="1037927"/>
              <a:ext cx="3105467" cy="2937583"/>
            </a:xfrm>
            <a:prstGeom prst="arc">
              <a:avLst>
                <a:gd name="adj1" fmla="val 20819938"/>
                <a:gd name="adj2" fmla="val 36632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7" name="Isosceles Triangle 36"/>
            <p:cNvSpPr/>
            <p:nvPr/>
          </p:nvSpPr>
          <p:spPr>
            <a:xfrm rot="20497147">
              <a:off x="9934945" y="1995469"/>
              <a:ext cx="112638" cy="185464"/>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38" name="TextBox 37"/>
          <p:cNvSpPr txBox="1"/>
          <p:nvPr/>
        </p:nvSpPr>
        <p:spPr>
          <a:xfrm>
            <a:off x="7512731" y="3709491"/>
            <a:ext cx="2166119" cy="307777"/>
          </a:xfrm>
          <a:prstGeom prst="rect">
            <a:avLst/>
          </a:prstGeom>
          <a:noFill/>
        </p:spPr>
        <p:txBody>
          <a:bodyPr wrap="square" rtlCol="0">
            <a:spAutoFit/>
          </a:bodyPr>
          <a:lstStyle/>
          <a:p>
            <a:pPr lvl="0" defTabSz="457200">
              <a:defRPr/>
            </a:pPr>
            <a:r>
              <a:rPr lang="en-GB" sz="1400" dirty="0">
                <a:solidFill>
                  <a:prstClr val="white"/>
                </a:solidFill>
              </a:rPr>
              <a:t>(3) Next skill.</a:t>
            </a:r>
          </a:p>
        </p:txBody>
      </p:sp>
      <p:sp>
        <p:nvSpPr>
          <p:cNvPr id="39" name="TextBox 38"/>
          <p:cNvSpPr txBox="1"/>
          <p:nvPr/>
        </p:nvSpPr>
        <p:spPr>
          <a:xfrm>
            <a:off x="9503077" y="1443661"/>
            <a:ext cx="2018403" cy="738664"/>
          </a:xfrm>
          <a:prstGeom prst="rect">
            <a:avLst/>
          </a:prstGeom>
          <a:noFill/>
        </p:spPr>
        <p:txBody>
          <a:bodyPr wrap="square" rtlCol="0">
            <a:spAutoFit/>
          </a:bodyPr>
          <a:lstStyle/>
          <a:p>
            <a:pPr lvl="0" defTabSz="457200">
              <a:defRPr/>
            </a:pPr>
            <a:r>
              <a:rPr lang="en-GB" sz="1400" dirty="0">
                <a:solidFill>
                  <a:prstClr val="white"/>
                </a:solidFill>
              </a:rPr>
              <a:t>(4) Allow children to practise the skill and observe/live mark.</a:t>
            </a:r>
          </a:p>
        </p:txBody>
      </p:sp>
      <p:sp>
        <p:nvSpPr>
          <p:cNvPr id="40" name="TextBox 39"/>
          <p:cNvSpPr txBox="1"/>
          <p:nvPr/>
        </p:nvSpPr>
        <p:spPr>
          <a:xfrm>
            <a:off x="5613084" y="964226"/>
            <a:ext cx="3254355" cy="523220"/>
          </a:xfrm>
          <a:prstGeom prst="rect">
            <a:avLst/>
          </a:prstGeom>
          <a:noFill/>
        </p:spPr>
        <p:txBody>
          <a:bodyPr wrap="square" rtlCol="0">
            <a:spAutoFit/>
          </a:bodyPr>
          <a:lstStyle/>
          <a:p>
            <a:pPr lvl="0" defTabSz="457200">
              <a:defRPr/>
            </a:pPr>
            <a:r>
              <a:rPr lang="en-GB" sz="1400" dirty="0">
                <a:solidFill>
                  <a:prstClr val="white"/>
                </a:solidFill>
              </a:rPr>
              <a:t>(5) Which of these skills has been the most useful?</a:t>
            </a:r>
          </a:p>
        </p:txBody>
      </p:sp>
      <p:grpSp>
        <p:nvGrpSpPr>
          <p:cNvPr id="24" name="Group 23"/>
          <p:cNvGrpSpPr/>
          <p:nvPr/>
        </p:nvGrpSpPr>
        <p:grpSpPr>
          <a:xfrm rot="19739960">
            <a:off x="-167672" y="-277409"/>
            <a:ext cx="3683725" cy="2937583"/>
            <a:chOff x="1084217" y="3409406"/>
            <a:chExt cx="3683725" cy="2612571"/>
          </a:xfrm>
        </p:grpSpPr>
        <p:sp>
          <p:nvSpPr>
            <p:cNvPr id="25" name="Arc 24"/>
            <p:cNvSpPr/>
            <p:nvPr/>
          </p:nvSpPr>
          <p:spPr>
            <a:xfrm>
              <a:off x="1084217" y="3409406"/>
              <a:ext cx="3683725" cy="2612571"/>
            </a:xfrm>
            <a:prstGeom prst="arc">
              <a:avLst>
                <a:gd name="adj1" fmla="val 1094281"/>
                <a:gd name="adj2" fmla="val 5458522"/>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6" name="Isosceles Triangle 25"/>
            <p:cNvSpPr/>
            <p:nvPr/>
          </p:nvSpPr>
          <p:spPr>
            <a:xfrm rot="1865600">
              <a:off x="4559158" y="5138785"/>
              <a:ext cx="133612" cy="164944"/>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
        <p:nvSpPr>
          <p:cNvPr id="30" name="TextBox 29"/>
          <p:cNvSpPr txBox="1"/>
          <p:nvPr/>
        </p:nvSpPr>
        <p:spPr>
          <a:xfrm>
            <a:off x="211286" y="1798581"/>
            <a:ext cx="2189156" cy="2862322"/>
          </a:xfrm>
          <a:prstGeom prst="rect">
            <a:avLst/>
          </a:prstGeom>
          <a:solidFill>
            <a:schemeClr val="bg1">
              <a:lumMod val="75000"/>
              <a:lumOff val="25000"/>
            </a:schemeClr>
          </a:solidFill>
          <a:ln w="28575">
            <a:solidFill>
              <a:schemeClr val="bg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This is the composite</a:t>
            </a:r>
            <a:r>
              <a:rPr kumimoji="0" lang="en-GB" sz="1800" b="0" i="0" u="none" strike="noStrike" kern="1200" cap="none" spc="0" normalizeH="0" noProof="0" dirty="0">
                <a:ln>
                  <a:noFill/>
                </a:ln>
                <a:solidFill>
                  <a:prstClr val="white"/>
                </a:solidFill>
                <a:effectLst/>
                <a:uLnTx/>
                <a:uFillTx/>
                <a:latin typeface="Tw Cen MT" panose="020B0602020104020603"/>
                <a:ea typeface="+mn-ea"/>
                <a:cs typeface="+mn-cs"/>
              </a:rPr>
              <a:t> objective of the lesson,</a:t>
            </a:r>
            <a:r>
              <a:rPr lang="en-GB" dirty="0">
                <a:solidFill>
                  <a:prstClr val="white"/>
                </a:solidFill>
                <a:latin typeface="Tw Cen MT" panose="020B0602020104020603"/>
              </a:rPr>
              <a:t> although it can be used as a component to create an even more complex composite such as a full document or presentation.</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sp>
        <p:nvSpPr>
          <p:cNvPr id="41" name="TextBox 40"/>
          <p:cNvSpPr txBox="1"/>
          <p:nvPr/>
        </p:nvSpPr>
        <p:spPr>
          <a:xfrm>
            <a:off x="9938567" y="4295808"/>
            <a:ext cx="2189156" cy="2308324"/>
          </a:xfrm>
          <a:prstGeom prst="rect">
            <a:avLst/>
          </a:prstGeom>
          <a:solidFill>
            <a:schemeClr val="bg1">
              <a:lumMod val="75000"/>
              <a:lumOff val="25000"/>
            </a:schemeClr>
          </a:solidFill>
          <a:ln w="28575">
            <a:solidFill>
              <a:schemeClr val="bg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rPr>
              <a:t>This is a</a:t>
            </a:r>
            <a:r>
              <a:rPr kumimoji="0" lang="en-GB" sz="1800" b="0" i="0" u="none" strike="noStrike" kern="1200" cap="none" spc="0" normalizeH="0" noProof="0" dirty="0">
                <a:ln>
                  <a:noFill/>
                </a:ln>
                <a:solidFill>
                  <a:prstClr val="white"/>
                </a:solidFill>
                <a:effectLst/>
                <a:uLnTx/>
                <a:uFillTx/>
                <a:latin typeface="Tw Cen MT" panose="020B0602020104020603"/>
                <a:ea typeface="+mn-ea"/>
                <a:cs typeface="+mn-cs"/>
              </a:rPr>
              <a:t> component. The children must master this skill and have automaticity of it in order to create composites such as complete presentations.</a:t>
            </a:r>
            <a:endParaRPr kumimoji="0" lang="en-GB" sz="1800" b="0"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grpSp>
        <p:nvGrpSpPr>
          <p:cNvPr id="42" name="Group 41"/>
          <p:cNvGrpSpPr/>
          <p:nvPr/>
        </p:nvGrpSpPr>
        <p:grpSpPr>
          <a:xfrm rot="15042699">
            <a:off x="8611667" y="2512717"/>
            <a:ext cx="2726427" cy="3004389"/>
            <a:chOff x="4782281" y="2078662"/>
            <a:chExt cx="3683725" cy="3004389"/>
          </a:xfrm>
        </p:grpSpPr>
        <p:sp>
          <p:nvSpPr>
            <p:cNvPr id="43" name="Arc 42"/>
            <p:cNvSpPr/>
            <p:nvPr/>
          </p:nvSpPr>
          <p:spPr>
            <a:xfrm>
              <a:off x="4782281" y="2145468"/>
              <a:ext cx="3683725" cy="2937583"/>
            </a:xfrm>
            <a:prstGeom prst="arc">
              <a:avLst>
                <a:gd name="adj1" fmla="val 12119250"/>
                <a:gd name="adj2" fmla="val 16247108"/>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44" name="Isosceles Triangle 43"/>
            <p:cNvSpPr/>
            <p:nvPr/>
          </p:nvSpPr>
          <p:spPr>
            <a:xfrm rot="5764459">
              <a:off x="6656618" y="2052736"/>
              <a:ext cx="133612" cy="185464"/>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grpSp>
    </p:spTree>
    <p:extLst>
      <p:ext uri="{BB962C8B-B14F-4D97-AF65-F5344CB8AC3E}">
        <p14:creationId xmlns:p14="http://schemas.microsoft.com/office/powerpoint/2010/main" val="4087904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38" grpId="0"/>
      <p:bldP spid="39" grpId="0"/>
      <p:bldP spid="40" grpId="0"/>
      <p:bldP spid="30" grpId="0" animBg="1"/>
      <p:bldP spid="4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A709CB35B477A4DAE8DEAA22A85F5C7" ma:contentTypeVersion="13" ma:contentTypeDescription="Create a new document." ma:contentTypeScope="" ma:versionID="10f81a762e259dc0aad4c79ba2c6e8e8">
  <xsd:schema xmlns:xsd="http://www.w3.org/2001/XMLSchema" xmlns:xs="http://www.w3.org/2001/XMLSchema" xmlns:p="http://schemas.microsoft.com/office/2006/metadata/properties" xmlns:ns2="9c69b175-37d0-4cb5-b482-0c72227ec4ef" xmlns:ns3="4d677972-dbc7-4d51-9aa2-cc9fcd83b5cc" targetNamespace="http://schemas.microsoft.com/office/2006/metadata/properties" ma:root="true" ma:fieldsID="0db5a7f1f15547212f0d71b935af4465" ns2:_="" ns3:_="">
    <xsd:import namespace="9c69b175-37d0-4cb5-b482-0c72227ec4ef"/>
    <xsd:import namespace="4d677972-dbc7-4d51-9aa2-cc9fcd83b5c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69b175-37d0-4cb5-b482-0c72227ec4e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677972-dbc7-4d51-9aa2-cc9fcd83b5c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c69b175-37d0-4cb5-b482-0c72227ec4ef">
      <UserInfo>
        <DisplayName/>
        <AccountId xsi:nil="true"/>
        <AccountType/>
      </UserInfo>
    </SharedWithUsers>
    <MediaLengthInSeconds xmlns="4d677972-dbc7-4d51-9aa2-cc9fcd83b5cc" xsi:nil="true"/>
  </documentManagement>
</p:properties>
</file>

<file path=customXml/itemProps1.xml><?xml version="1.0" encoding="utf-8"?>
<ds:datastoreItem xmlns:ds="http://schemas.openxmlformats.org/officeDocument/2006/customXml" ds:itemID="{7547E4E4-DECE-4588-AACC-FEC4E8CB14B9}">
  <ds:schemaRefs>
    <ds:schemaRef ds:uri="http://schemas.microsoft.com/sharepoint/v3/contenttype/forms"/>
  </ds:schemaRefs>
</ds:datastoreItem>
</file>

<file path=customXml/itemProps2.xml><?xml version="1.0" encoding="utf-8"?>
<ds:datastoreItem xmlns:ds="http://schemas.openxmlformats.org/officeDocument/2006/customXml" ds:itemID="{F596F726-8C7B-42A3-A302-F76426F376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69b175-37d0-4cb5-b482-0c72227ec4ef"/>
    <ds:schemaRef ds:uri="4d677972-dbc7-4d51-9aa2-cc9fcd83b5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C90A0B-4631-4009-BDE1-CF9EC3058881}">
  <ds:schemaRefs>
    <ds:schemaRef ds:uri="http://schemas.microsoft.com/office/2006/metadata/properties"/>
    <ds:schemaRef ds:uri="http://schemas.microsoft.com/office/infopath/2007/PartnerControls"/>
    <ds:schemaRef ds:uri="9c69b175-37d0-4cb5-b482-0c72227ec4ef"/>
    <ds:schemaRef ds:uri="4d677972-dbc7-4d51-9aa2-cc9fcd83b5cc"/>
  </ds:schemaRefs>
</ds:datastoreItem>
</file>

<file path=docProps/app.xml><?xml version="1.0" encoding="utf-8"?>
<Properties xmlns="http://schemas.openxmlformats.org/officeDocument/2006/extended-properties" xmlns:vt="http://schemas.openxmlformats.org/officeDocument/2006/docPropsVTypes">
  <Template>TM04033919[[fn=Circuit]]</Template>
  <TotalTime>603</TotalTime>
  <Words>727</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Tw Cen MT</vt:lpstr>
      <vt:lpstr>Circuit</vt:lpstr>
      <vt:lpstr>How a Computing Lesson should look…</vt:lpstr>
      <vt:lpstr>I can insert and format text boxes.</vt:lpstr>
      <vt:lpstr>I can insert and format text boxes.</vt:lpstr>
      <vt:lpstr>I can insert and format text boxes.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Lesson Pathway</dc:title>
  <dc:creator>Anna Mountford</dc:creator>
  <cp:lastModifiedBy>Liz Goodyear</cp:lastModifiedBy>
  <cp:revision>29</cp:revision>
  <cp:lastPrinted>2022-01-11T14:55:23Z</cp:lastPrinted>
  <dcterms:created xsi:type="dcterms:W3CDTF">2019-10-12T14:49:54Z</dcterms:created>
  <dcterms:modified xsi:type="dcterms:W3CDTF">2022-10-25T14:53:09Z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0x0101000A709CB35B477A4DAE8DEAA22A85F5C7</vt:lpwstr>
  </property>
  <property fmtid="{D5CDD505-2E9C-101B-9397-08002B2CF9AE}" pid="3" name="Order">
    <vt:r8>3587000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